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60" r:id="rId5"/>
    <p:sldId id="266" r:id="rId6"/>
    <p:sldId id="267" r:id="rId7"/>
    <p:sldId id="272" r:id="rId8"/>
    <p:sldId id="268" r:id="rId9"/>
    <p:sldId id="270" r:id="rId10"/>
    <p:sldId id="27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63B521-A1AD-FF43-8B19-215290479C16}">
          <p14:sldIdLst>
            <p14:sldId id="256"/>
          </p14:sldIdLst>
        </p14:section>
        <p14:section name="ENPURE" id="{B47B4994-68F2-3C4A-975F-5E2F2E1F6EFC}">
          <p14:sldIdLst>
            <p14:sldId id="257"/>
            <p14:sldId id="258"/>
            <p14:sldId id="260"/>
            <p14:sldId id="266"/>
          </p14:sldIdLst>
        </p14:section>
        <p14:section name="SBR MAX" id="{0F620CB6-05FA-1747-8043-115C7D3F3D37}">
          <p14:sldIdLst>
            <p14:sldId id="267"/>
            <p14:sldId id="272"/>
            <p14:sldId id="268"/>
            <p14:sldId id="270"/>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86"/>
    <p:restoredTop sz="94712"/>
  </p:normalViewPr>
  <p:slideViewPr>
    <p:cSldViewPr snapToGrid="0" snapToObjects="1">
      <p:cViewPr varScale="1">
        <p:scale>
          <a:sx n="76" d="100"/>
          <a:sy n="76" d="100"/>
        </p:scale>
        <p:origin x="283" y="45"/>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24DE0-7408-E746-9E3C-8A74A2E38584}" type="datetimeFigureOut">
              <a:rPr lang="en-US" smtClean="0"/>
              <a:t>8/19/2017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0F126-ECA4-524B-8438-26CE51168964}" type="slidenum">
              <a:rPr lang="en-US" smtClean="0"/>
              <a:t>‹#›</a:t>
            </a:fld>
            <a:endParaRPr lang="en-US"/>
          </a:p>
        </p:txBody>
      </p:sp>
    </p:spTree>
    <p:extLst>
      <p:ext uri="{BB962C8B-B14F-4D97-AF65-F5344CB8AC3E}">
        <p14:creationId xmlns:p14="http://schemas.microsoft.com/office/powerpoint/2010/main" val="118219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B0F126-ECA4-524B-8438-26CE51168964}" type="slidenum">
              <a:rPr lang="en-US" smtClean="0"/>
              <a:t>3</a:t>
            </a:fld>
            <a:endParaRPr lang="en-US"/>
          </a:p>
        </p:txBody>
      </p:sp>
    </p:spTree>
    <p:extLst>
      <p:ext uri="{BB962C8B-B14F-4D97-AF65-F5344CB8AC3E}">
        <p14:creationId xmlns:p14="http://schemas.microsoft.com/office/powerpoint/2010/main" val="58990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D2AC8-219D-B745-8A82-9E4B505AD0AE}" type="slidenum">
              <a:rPr lang="en-GB" smtClean="0"/>
              <a:pPr/>
              <a:t>4</a:t>
            </a:fld>
            <a:endParaRPr lang="en-GB"/>
          </a:p>
        </p:txBody>
      </p:sp>
    </p:spTree>
    <p:extLst>
      <p:ext uri="{BB962C8B-B14F-4D97-AF65-F5344CB8AC3E}">
        <p14:creationId xmlns:p14="http://schemas.microsoft.com/office/powerpoint/2010/main" val="88922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D2AC8-219D-B745-8A82-9E4B505AD0AE}" type="slidenum">
              <a:rPr lang="en-GB" smtClean="0"/>
              <a:pPr/>
              <a:t>5</a:t>
            </a:fld>
            <a:endParaRPr lang="en-GB"/>
          </a:p>
        </p:txBody>
      </p:sp>
    </p:spTree>
    <p:extLst>
      <p:ext uri="{BB962C8B-B14F-4D97-AF65-F5344CB8AC3E}">
        <p14:creationId xmlns:p14="http://schemas.microsoft.com/office/powerpoint/2010/main" val="70911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B0F126-ECA4-524B-8438-26CE51168964}" type="slidenum">
              <a:rPr lang="en-US" smtClean="0"/>
              <a:t>7</a:t>
            </a:fld>
            <a:endParaRPr lang="en-US"/>
          </a:p>
        </p:txBody>
      </p:sp>
    </p:spTree>
    <p:extLst>
      <p:ext uri="{BB962C8B-B14F-4D97-AF65-F5344CB8AC3E}">
        <p14:creationId xmlns:p14="http://schemas.microsoft.com/office/powerpoint/2010/main" val="197064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B0F126-ECA4-524B-8438-26CE51168964}" type="slidenum">
              <a:rPr lang="en-US" smtClean="0"/>
              <a:t>8</a:t>
            </a:fld>
            <a:endParaRPr lang="en-US"/>
          </a:p>
        </p:txBody>
      </p:sp>
    </p:spTree>
    <p:extLst>
      <p:ext uri="{BB962C8B-B14F-4D97-AF65-F5344CB8AC3E}">
        <p14:creationId xmlns:p14="http://schemas.microsoft.com/office/powerpoint/2010/main" val="1426745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B585B4-92E2-FB42-A63A-D191B2142608}" type="datetime1">
              <a:rPr lang="en-GB" smtClean="0"/>
              <a:t>19/08/2017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FBF66-A651-D74B-8C0A-3454F243DF1A}" type="datetime1">
              <a:rPr lang="en-GB" smtClean="0"/>
              <a:t>19/08/2017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36D0D8-F4DD-B141-A54D-A646164AA6D1}" type="datetime1">
              <a:rPr lang="en-GB" smtClean="0"/>
              <a:t>19/08/2017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F8C66-2B6B-F243-AE0C-26A0C7469688}" type="datetime1">
              <a:rPr lang="en-GB" smtClean="0"/>
              <a:t>19/08/2017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DA5EE-4F78-6142-A547-2C05DD435024}" type="datetime1">
              <a:rPr lang="en-GB" smtClean="0"/>
              <a:t>19/08/2017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837CC3B-FB2D-5A4E-90FA-8BF46F2A8F95}" type="datetime1">
              <a:rPr lang="en-GB" smtClean="0"/>
              <a:t>19/08/2017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3D45DBC-D291-3F44-82D8-694068B5721F}" type="datetime1">
              <a:rPr lang="en-GB" smtClean="0"/>
              <a:t>19/08/2017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C72196-63C8-494A-A45F-77D22C9A91BA}" type="datetime1">
              <a:rPr lang="en-GB" smtClean="0"/>
              <a:t>19/08/2017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E7893-6A02-9F41-A50A-8A373EF62824}" type="datetime1">
              <a:rPr lang="en-GB" smtClean="0"/>
              <a:t>19/08/2017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7E92D1-6B02-C747-9706-1122B5E29FAF}" type="datetime1">
              <a:rPr lang="en-GB" smtClean="0"/>
              <a:pPr/>
              <a:t>19/08/2017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AE414A-EE71-FD4C-9FA1-F145D0808084}" type="slidenum">
              <a:rPr lang="en-GB" smtClean="0"/>
              <a:pPr/>
              <a:t>‹#›</a:t>
            </a:fld>
            <a:endParaRPr lang="en-GB"/>
          </a:p>
        </p:txBody>
      </p:sp>
    </p:spTree>
    <p:extLst>
      <p:ext uri="{BB962C8B-B14F-4D97-AF65-F5344CB8AC3E}">
        <p14:creationId xmlns:p14="http://schemas.microsoft.com/office/powerpoint/2010/main" val="1647959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604A53-3A0E-104C-9D97-E982CEE34F42}" type="datetime1">
              <a:rPr lang="en-GB" smtClean="0"/>
              <a:t>19/08/2017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4B16A-0A49-4845-AA15-CA3D885AFC84}" type="datetime1">
              <a:rPr lang="en-GB" smtClean="0"/>
              <a:t>19/08/2017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5E4131-40C4-B34E-AFD8-95758EDB9576}" type="datetime1">
              <a:rPr lang="en-GB" smtClean="0"/>
              <a:t>19/08/2017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71F96B-77C8-F246-A44F-88442DFBC5B4}" type="datetime1">
              <a:rPr lang="en-GB" smtClean="0"/>
              <a:t>19/08/2017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BF0D5B-0E34-7346-B519-DDD8F228C82A}" type="datetime1">
              <a:rPr lang="en-GB" smtClean="0"/>
              <a:t>19/08/2017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C16F099-44D0-6A49-BA07-9DA7E0488110}" type="datetime1">
              <a:rPr lang="en-GB" smtClean="0"/>
              <a:t>19/08/2017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5990D-33F6-5F44-B5CB-3CE377323D10}" type="datetime1">
              <a:rPr lang="en-GB" smtClean="0"/>
              <a:t>19/08/2017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C69A3-56EE-9F44-A738-DF0D74EBBC14}" type="datetime1">
              <a:rPr lang="en-GB" smtClean="0"/>
              <a:t>19/08/2017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235FE2F-F610-414C-A236-B8BC361057F3}" type="datetime1">
              <a:rPr lang="en-GB" smtClean="0"/>
              <a:t>19/08/2017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0.jp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1.jp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a:t>
            </a:fld>
            <a:endParaRPr lang="en-US" dirty="0"/>
          </a:p>
        </p:txBody>
      </p:sp>
      <p:sp>
        <p:nvSpPr>
          <p:cNvPr id="6" name="Title 1"/>
          <p:cNvSpPr txBox="1">
            <a:spLocks/>
          </p:cNvSpPr>
          <p:nvPr/>
        </p:nvSpPr>
        <p:spPr>
          <a:xfrm>
            <a:off x="1803520" y="4039658"/>
            <a:ext cx="4154367" cy="161193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r>
              <a:rPr lang="en-US" dirty="0" smtClean="0">
                <a:solidFill>
                  <a:srgbClr val="00B0F0"/>
                </a:solidFill>
              </a:rPr>
              <a:t>application: 100PE to 10,000PE</a:t>
            </a:r>
            <a:endParaRPr lang="en-US" dirty="0">
              <a:solidFill>
                <a:srgbClr val="00B0F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436" y="1534656"/>
            <a:ext cx="6035040" cy="2428240"/>
          </a:xfrm>
          <a:prstGeom prst="rect">
            <a:avLst/>
          </a:prstGeom>
        </p:spPr>
      </p:pic>
    </p:spTree>
    <p:extLst>
      <p:ext uri="{BB962C8B-B14F-4D97-AF65-F5344CB8AC3E}">
        <p14:creationId xmlns:p14="http://schemas.microsoft.com/office/powerpoint/2010/main" val="1702324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Comparisons</a:t>
            </a:r>
            <a:endParaRPr lang="en-GB"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516365321"/>
              </p:ext>
            </p:extLst>
          </p:nvPr>
        </p:nvGraphicFramePr>
        <p:xfrm>
          <a:off x="914400" y="2366963"/>
          <a:ext cx="10363200" cy="2817906"/>
        </p:xfrm>
        <a:graphic>
          <a:graphicData uri="http://schemas.openxmlformats.org/drawingml/2006/table">
            <a:tbl>
              <a:tblPr firstRow="1" bandRow="1">
                <a:tableStyleId>{5C22544A-7EE6-4342-B048-85BDC9FD1C3A}</a:tableStyleId>
              </a:tblPr>
              <a:tblGrid>
                <a:gridCol w="3454400">
                  <a:extLst>
                    <a:ext uri="{9D8B030D-6E8A-4147-A177-3AD203B41FA5}">
                      <a16:colId xmlns:a16="http://schemas.microsoft.com/office/drawing/2014/main" val="20000"/>
                    </a:ext>
                  </a:extLst>
                </a:gridCol>
                <a:gridCol w="34544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469651">
                <a:tc>
                  <a:txBody>
                    <a:bodyPr/>
                    <a:lstStyle/>
                    <a:p>
                      <a:endParaRPr lang="en-GB" dirty="0"/>
                    </a:p>
                  </a:txBody>
                  <a:tcPr/>
                </a:tc>
                <a:tc>
                  <a:txBody>
                    <a:bodyPr/>
                    <a:lstStyle/>
                    <a:p>
                      <a:r>
                        <a:rPr lang="en-GB" dirty="0" smtClean="0"/>
                        <a:t>DTF</a:t>
                      </a:r>
                      <a:endParaRPr lang="en-GB" dirty="0"/>
                    </a:p>
                  </a:txBody>
                  <a:tcPr/>
                </a:tc>
                <a:tc>
                  <a:txBody>
                    <a:bodyPr/>
                    <a:lstStyle/>
                    <a:p>
                      <a:r>
                        <a:rPr lang="en-GB" dirty="0" smtClean="0"/>
                        <a:t>ENPURA</a:t>
                      </a:r>
                      <a:endParaRPr lang="en-GB" dirty="0"/>
                    </a:p>
                  </a:txBody>
                  <a:tcPr/>
                </a:tc>
                <a:extLst>
                  <a:ext uri="{0D108BD9-81ED-4DB2-BD59-A6C34878D82A}">
                    <a16:rowId xmlns:a16="http://schemas.microsoft.com/office/drawing/2014/main" val="10000"/>
                  </a:ext>
                </a:extLst>
              </a:tr>
              <a:tr h="469651">
                <a:tc>
                  <a:txBody>
                    <a:bodyPr/>
                    <a:lstStyle/>
                    <a:p>
                      <a:r>
                        <a:rPr lang="en-GB" dirty="0" smtClean="0"/>
                        <a:t>Investment Cost</a:t>
                      </a:r>
                      <a:endParaRPr lang="en-GB" dirty="0"/>
                    </a:p>
                  </a:txBody>
                  <a:tcPr/>
                </a:tc>
                <a:tc>
                  <a:txBody>
                    <a:bodyPr/>
                    <a:lstStyle/>
                    <a:p>
                      <a:r>
                        <a:rPr lang="en-GB" dirty="0" smtClean="0"/>
                        <a:t>8,400,000/=</a:t>
                      </a:r>
                      <a:endParaRPr lang="en-GB" dirty="0"/>
                    </a:p>
                  </a:txBody>
                  <a:tcPr/>
                </a:tc>
                <a:tc>
                  <a:txBody>
                    <a:bodyPr/>
                    <a:lstStyle/>
                    <a:p>
                      <a:r>
                        <a:rPr lang="en-GB" dirty="0" smtClean="0"/>
                        <a:t>14,000,000/=</a:t>
                      </a:r>
                      <a:endParaRPr lang="en-GB" dirty="0"/>
                    </a:p>
                  </a:txBody>
                  <a:tcPr/>
                </a:tc>
                <a:extLst>
                  <a:ext uri="{0D108BD9-81ED-4DB2-BD59-A6C34878D82A}">
                    <a16:rowId xmlns:a16="http://schemas.microsoft.com/office/drawing/2014/main" val="10001"/>
                  </a:ext>
                </a:extLst>
              </a:tr>
              <a:tr h="469651">
                <a:tc>
                  <a:txBody>
                    <a:bodyPr/>
                    <a:lstStyle/>
                    <a:p>
                      <a:r>
                        <a:rPr lang="en-GB" dirty="0" smtClean="0"/>
                        <a:t>Capacity</a:t>
                      </a:r>
                      <a:endParaRPr lang="en-GB" dirty="0"/>
                    </a:p>
                  </a:txBody>
                  <a:tcPr/>
                </a:tc>
                <a:tc>
                  <a:txBody>
                    <a:bodyPr/>
                    <a:lstStyle/>
                    <a:p>
                      <a:r>
                        <a:rPr lang="en-GB" dirty="0" smtClean="0"/>
                        <a:t>23m3/</a:t>
                      </a:r>
                      <a:r>
                        <a:rPr lang="en-GB" dirty="0" err="1" smtClean="0"/>
                        <a:t>dy</a:t>
                      </a:r>
                      <a:endParaRPr lang="en-GB" dirty="0"/>
                    </a:p>
                  </a:txBody>
                  <a:tcPr/>
                </a:tc>
                <a:tc>
                  <a:txBody>
                    <a:bodyPr/>
                    <a:lstStyle/>
                    <a:p>
                      <a:r>
                        <a:rPr lang="en-GB" dirty="0" smtClean="0"/>
                        <a:t>75m3/</a:t>
                      </a:r>
                      <a:r>
                        <a:rPr lang="en-GB" dirty="0" err="1" smtClean="0"/>
                        <a:t>dy</a:t>
                      </a:r>
                      <a:endParaRPr lang="en-GB" dirty="0"/>
                    </a:p>
                  </a:txBody>
                  <a:tcPr/>
                </a:tc>
                <a:extLst>
                  <a:ext uri="{0D108BD9-81ED-4DB2-BD59-A6C34878D82A}">
                    <a16:rowId xmlns:a16="http://schemas.microsoft.com/office/drawing/2014/main" val="10002"/>
                  </a:ext>
                </a:extLst>
              </a:tr>
              <a:tr h="469651">
                <a:tc>
                  <a:txBody>
                    <a:bodyPr/>
                    <a:lstStyle/>
                    <a:p>
                      <a:r>
                        <a:rPr lang="en-GB" dirty="0" smtClean="0"/>
                        <a:t>Capital Investment/m3</a:t>
                      </a:r>
                      <a:endParaRPr lang="en-GB" dirty="0"/>
                    </a:p>
                  </a:txBody>
                  <a:tcPr/>
                </a:tc>
                <a:tc>
                  <a:txBody>
                    <a:bodyPr/>
                    <a:lstStyle/>
                    <a:p>
                      <a:r>
                        <a:rPr lang="en-GB" dirty="0" err="1" smtClean="0"/>
                        <a:t>Kshs</a:t>
                      </a:r>
                      <a:r>
                        <a:rPr lang="en-GB" dirty="0" smtClean="0"/>
                        <a:t>. 365,217/m3</a:t>
                      </a:r>
                      <a:endParaRPr lang="en-GB" dirty="0"/>
                    </a:p>
                  </a:txBody>
                  <a:tcPr/>
                </a:tc>
                <a:tc>
                  <a:txBody>
                    <a:bodyPr/>
                    <a:lstStyle/>
                    <a:p>
                      <a:r>
                        <a:rPr lang="en-GB" dirty="0" err="1" smtClean="0"/>
                        <a:t>Kshs</a:t>
                      </a:r>
                      <a:r>
                        <a:rPr lang="en-GB" dirty="0" smtClean="0"/>
                        <a:t>. 186,666/m3</a:t>
                      </a:r>
                      <a:endParaRPr lang="en-GB" dirty="0"/>
                    </a:p>
                  </a:txBody>
                  <a:tcPr/>
                </a:tc>
                <a:extLst>
                  <a:ext uri="{0D108BD9-81ED-4DB2-BD59-A6C34878D82A}">
                    <a16:rowId xmlns:a16="http://schemas.microsoft.com/office/drawing/2014/main" val="10003"/>
                  </a:ext>
                </a:extLst>
              </a:tr>
              <a:tr h="469651">
                <a:tc>
                  <a:txBody>
                    <a:bodyPr/>
                    <a:lstStyle/>
                    <a:p>
                      <a:r>
                        <a:rPr lang="en-GB" dirty="0" smtClean="0"/>
                        <a:t>Land Suitability</a:t>
                      </a:r>
                      <a:endParaRPr lang="en-GB" dirty="0"/>
                    </a:p>
                  </a:txBody>
                  <a:tcPr/>
                </a:tc>
                <a:tc>
                  <a:txBody>
                    <a:bodyPr/>
                    <a:lstStyle/>
                    <a:p>
                      <a:r>
                        <a:rPr lang="en-GB" dirty="0" smtClean="0"/>
                        <a:t>Slope required</a:t>
                      </a:r>
                      <a:endParaRPr lang="en-GB" dirty="0"/>
                    </a:p>
                  </a:txBody>
                  <a:tcPr/>
                </a:tc>
                <a:tc>
                  <a:txBody>
                    <a:bodyPr/>
                    <a:lstStyle/>
                    <a:p>
                      <a:r>
                        <a:rPr lang="en-GB" dirty="0" smtClean="0"/>
                        <a:t>No slope required</a:t>
                      </a:r>
                      <a:endParaRPr lang="en-GB" dirty="0"/>
                    </a:p>
                  </a:txBody>
                  <a:tcPr/>
                </a:tc>
                <a:extLst>
                  <a:ext uri="{0D108BD9-81ED-4DB2-BD59-A6C34878D82A}">
                    <a16:rowId xmlns:a16="http://schemas.microsoft.com/office/drawing/2014/main" val="10004"/>
                  </a:ext>
                </a:extLst>
              </a:tr>
              <a:tr h="469651">
                <a:tc>
                  <a:txBody>
                    <a:bodyPr/>
                    <a:lstStyle/>
                    <a:p>
                      <a:r>
                        <a:rPr lang="en-GB" dirty="0" smtClean="0"/>
                        <a:t>Sludge</a:t>
                      </a:r>
                      <a:endParaRPr lang="en-GB" dirty="0"/>
                    </a:p>
                  </a:txBody>
                  <a:tcPr/>
                </a:tc>
                <a:tc>
                  <a:txBody>
                    <a:bodyPr/>
                    <a:lstStyle/>
                    <a:p>
                      <a:r>
                        <a:rPr lang="en-GB" dirty="0" smtClean="0"/>
                        <a:t>Black sludge, septic</a:t>
                      </a:r>
                      <a:r>
                        <a:rPr lang="en-GB" baseline="0" dirty="0" smtClean="0"/>
                        <a:t> until dried</a:t>
                      </a:r>
                      <a:endParaRPr lang="en-GB" dirty="0"/>
                    </a:p>
                  </a:txBody>
                  <a:tcPr/>
                </a:tc>
                <a:tc>
                  <a:txBody>
                    <a:bodyPr/>
                    <a:lstStyle/>
                    <a:p>
                      <a:r>
                        <a:rPr lang="en-GB" dirty="0" smtClean="0"/>
                        <a:t>Brown sludge,</a:t>
                      </a:r>
                      <a:r>
                        <a:rPr lang="en-GB" baseline="0" dirty="0" smtClean="0"/>
                        <a:t> non septic</a:t>
                      </a:r>
                      <a:endParaRPr lang="en-GB" dirty="0"/>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945124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09" y="1727199"/>
            <a:ext cx="3692091" cy="4142411"/>
          </a:xfrm>
        </p:spPr>
        <p:txBody>
          <a:bodyPr>
            <a:normAutofit/>
          </a:bodyPr>
          <a:lstStyle/>
          <a:p>
            <a:pPr algn="l"/>
            <a:r>
              <a:rPr lang="en-US" dirty="0" smtClean="0">
                <a:solidFill>
                  <a:srgbClr val="92D050"/>
                </a:solidFill>
              </a:rPr>
              <a:t>wastewater treatment options to suite any requirement</a:t>
            </a:r>
            <a:endParaRPr lang="en-US" dirty="0">
              <a:solidFill>
                <a:srgbClr val="92D050"/>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pic>
        <p:nvPicPr>
          <p:cNvPr id="5" name="Picture 4"/>
          <p:cNvPicPr>
            <a:picLocks noChangeAspect="1"/>
          </p:cNvPicPr>
          <p:nvPr/>
        </p:nvPicPr>
        <p:blipFill>
          <a:blip r:embed="rId2"/>
          <a:stretch>
            <a:fillRect/>
          </a:stretch>
        </p:blipFill>
        <p:spPr>
          <a:xfrm>
            <a:off x="4555069" y="-21869"/>
            <a:ext cx="7636932" cy="6879869"/>
          </a:xfrm>
          <a:prstGeom prst="rect">
            <a:avLst/>
          </a:prstGeom>
        </p:spPr>
      </p:pic>
      <p:pic>
        <p:nvPicPr>
          <p:cNvPr id="6" name="Picture 5"/>
          <p:cNvPicPr/>
          <p:nvPr/>
        </p:nvPicPr>
        <p:blipFill rotWithShape="1">
          <a:blip r:embed="rId3" cstate="email">
            <a:extLst>
              <a:ext uri="{28A0092B-C50C-407E-A947-70E740481C1C}">
                <a14:useLocalDpi xmlns:a14="http://schemas.microsoft.com/office/drawing/2010/main"/>
              </a:ext>
            </a:extLst>
          </a:blip>
          <a:srcRect r="16227" b="18269"/>
          <a:stretch/>
        </p:blipFill>
        <p:spPr bwMode="auto">
          <a:xfrm>
            <a:off x="388841" y="1258388"/>
            <a:ext cx="3336492" cy="106147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151723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527" y="254958"/>
            <a:ext cx="10364452" cy="753372"/>
          </a:xfrm>
        </p:spPr>
        <p:txBody>
          <a:bodyPr/>
          <a:lstStyle/>
          <a:p>
            <a:r>
              <a:rPr lang="en-US" dirty="0" err="1" smtClean="0">
                <a:solidFill>
                  <a:srgbClr val="92D050"/>
                </a:solidFill>
              </a:rPr>
              <a:t>Enpure</a:t>
            </a:r>
            <a:r>
              <a:rPr lang="en-US" dirty="0" smtClean="0">
                <a:solidFill>
                  <a:srgbClr val="92D050"/>
                </a:solidFill>
              </a:rPr>
              <a:t> collection</a:t>
            </a:r>
            <a:endParaRPr lang="en-US" dirty="0">
              <a:solidFill>
                <a:srgbClr val="92D050"/>
              </a:solidFill>
            </a:endParaRPr>
          </a:p>
        </p:txBody>
      </p:sp>
      <p:sp>
        <p:nvSpPr>
          <p:cNvPr id="3" name="Text Placeholder 2"/>
          <p:cNvSpPr>
            <a:spLocks noGrp="1"/>
          </p:cNvSpPr>
          <p:nvPr>
            <p:ph type="body" idx="1"/>
          </p:nvPr>
        </p:nvSpPr>
        <p:spPr>
          <a:xfrm>
            <a:off x="549680" y="3391581"/>
            <a:ext cx="3296409" cy="576262"/>
          </a:xfrm>
        </p:spPr>
        <p:txBody>
          <a:bodyPr/>
          <a:lstStyle/>
          <a:p>
            <a:pPr algn="l"/>
            <a:r>
              <a:rPr lang="en-US" dirty="0" err="1" smtClean="0">
                <a:solidFill>
                  <a:srgbClr val="00B0F0"/>
                </a:solidFill>
              </a:rPr>
              <a:t>Enpure</a:t>
            </a:r>
            <a:r>
              <a:rPr lang="en-US" dirty="0" smtClean="0">
                <a:solidFill>
                  <a:srgbClr val="00B0F0"/>
                </a:solidFill>
              </a:rPr>
              <a:t> </a:t>
            </a:r>
            <a:r>
              <a:rPr lang="en-US" dirty="0" err="1" smtClean="0">
                <a:solidFill>
                  <a:srgbClr val="00B0F0"/>
                </a:solidFill>
              </a:rPr>
              <a:t>ug</a:t>
            </a:r>
            <a:endParaRPr lang="en-US" dirty="0">
              <a:solidFill>
                <a:srgbClr val="00B0F0"/>
              </a:solidFill>
            </a:endParaRPr>
          </a:p>
        </p:txBody>
      </p:sp>
      <p:sp>
        <p:nvSpPr>
          <p:cNvPr id="6" name="Text Placeholder 5"/>
          <p:cNvSpPr>
            <a:spLocks noGrp="1"/>
          </p:cNvSpPr>
          <p:nvPr>
            <p:ph type="body" sz="quarter" idx="3"/>
          </p:nvPr>
        </p:nvSpPr>
        <p:spPr>
          <a:xfrm>
            <a:off x="4236476" y="3407966"/>
            <a:ext cx="3301828" cy="576262"/>
          </a:xfrm>
        </p:spPr>
        <p:txBody>
          <a:bodyPr/>
          <a:lstStyle/>
          <a:p>
            <a:pPr algn="l"/>
            <a:r>
              <a:rPr lang="en-US" dirty="0" err="1" smtClean="0">
                <a:solidFill>
                  <a:srgbClr val="00B0F0"/>
                </a:solidFill>
              </a:rPr>
              <a:t>Enpure</a:t>
            </a:r>
            <a:r>
              <a:rPr lang="en-US" dirty="0" smtClean="0">
                <a:solidFill>
                  <a:srgbClr val="00B0F0"/>
                </a:solidFill>
              </a:rPr>
              <a:t> pro</a:t>
            </a:r>
            <a:endParaRPr lang="en-US" dirty="0">
              <a:solidFill>
                <a:srgbClr val="00B0F0"/>
              </a:solidFill>
            </a:endParaRPr>
          </a:p>
        </p:txBody>
      </p:sp>
      <p:sp>
        <p:nvSpPr>
          <p:cNvPr id="8" name="Text Placeholder 7"/>
          <p:cNvSpPr>
            <a:spLocks noGrp="1"/>
          </p:cNvSpPr>
          <p:nvPr>
            <p:ph type="body" sz="half" idx="19"/>
          </p:nvPr>
        </p:nvSpPr>
        <p:spPr>
          <a:xfrm>
            <a:off x="4234952" y="3984227"/>
            <a:ext cx="3614666" cy="2730897"/>
          </a:xfrm>
        </p:spPr>
        <p:txBody>
          <a:bodyPr>
            <a:normAutofit fontScale="77500" lnSpcReduction="20000"/>
          </a:bodyPr>
          <a:lstStyle/>
          <a:p>
            <a:pPr marL="285750" indent="-285750" algn="l">
              <a:buFont typeface="Arial" charset="0"/>
              <a:buChar char="•"/>
            </a:pPr>
            <a:r>
              <a:rPr lang="en-US" sz="1700" dirty="0" smtClean="0"/>
              <a:t>Easiest retrofit option</a:t>
            </a:r>
          </a:p>
          <a:p>
            <a:pPr marL="285750" indent="-285750" algn="l">
              <a:buFont typeface="Arial" charset="0"/>
              <a:buChar char="•"/>
            </a:pPr>
            <a:r>
              <a:rPr lang="en-US" sz="1700" dirty="0" smtClean="0"/>
              <a:t>Fastest delivery &amp; project turnaround</a:t>
            </a:r>
          </a:p>
          <a:p>
            <a:pPr marL="285750" indent="-285750" algn="l">
              <a:buFont typeface="Arial" charset="0"/>
              <a:buChar char="•"/>
            </a:pPr>
            <a:r>
              <a:rPr lang="en-US" sz="1700" dirty="0" smtClean="0"/>
              <a:t>Least disruption to site</a:t>
            </a:r>
          </a:p>
          <a:p>
            <a:pPr marL="285750" indent="-285750" algn="l">
              <a:buFont typeface="Arial" charset="0"/>
              <a:buChar char="•"/>
            </a:pPr>
            <a:r>
              <a:rPr lang="en-US" sz="1700" dirty="0" smtClean="0"/>
              <a:t>Least amount of civil works</a:t>
            </a:r>
          </a:p>
          <a:p>
            <a:pPr marL="285750" indent="-285750" algn="l">
              <a:buFont typeface="Arial" charset="0"/>
              <a:buChar char="•"/>
            </a:pPr>
            <a:r>
              <a:rPr lang="en-US" sz="1700" dirty="0" smtClean="0"/>
              <a:t>Least amount of concrete</a:t>
            </a:r>
          </a:p>
          <a:p>
            <a:pPr marL="285750" indent="-285750" algn="l">
              <a:buFont typeface="Arial" charset="0"/>
              <a:buChar char="•"/>
            </a:pPr>
            <a:r>
              <a:rPr lang="en-US" sz="1700" dirty="0" smtClean="0"/>
              <a:t>Ideal for </a:t>
            </a:r>
            <a:r>
              <a:rPr lang="en-US" sz="1700" dirty="0"/>
              <a:t>sites WITH existing SEPTIC/CONSERVANCY </a:t>
            </a:r>
            <a:r>
              <a:rPr lang="en-US" sz="1700" dirty="0" smtClean="0"/>
              <a:t>TANKS</a:t>
            </a:r>
          </a:p>
          <a:p>
            <a:pPr marL="285750" indent="-285750" algn="l">
              <a:buFont typeface="Arial" charset="0"/>
              <a:buChar char="•"/>
            </a:pPr>
            <a:r>
              <a:rPr lang="en-US" sz="1700" dirty="0" smtClean="0"/>
              <a:t>Ideal for remote locations</a:t>
            </a:r>
          </a:p>
          <a:p>
            <a:pPr marL="285750" indent="-285750" algn="l">
              <a:buFont typeface="Arial" charset="0"/>
              <a:buChar char="•"/>
            </a:pPr>
            <a:endParaRPr lang="en-US" dirty="0" smtClean="0"/>
          </a:p>
          <a:p>
            <a:pPr marL="285750" indent="-285750" algn="l">
              <a:buFont typeface="Arial" charset="0"/>
              <a:buChar char="•"/>
            </a:pPr>
            <a:endParaRPr lang="en-US" dirty="0" smtClean="0"/>
          </a:p>
        </p:txBody>
      </p:sp>
      <p:sp>
        <p:nvSpPr>
          <p:cNvPr id="9" name="Text Placeholder 8"/>
          <p:cNvSpPr>
            <a:spLocks noGrp="1"/>
          </p:cNvSpPr>
          <p:nvPr>
            <p:ph type="body" sz="quarter" idx="13"/>
          </p:nvPr>
        </p:nvSpPr>
        <p:spPr>
          <a:xfrm>
            <a:off x="8258800" y="3407966"/>
            <a:ext cx="3300681" cy="576262"/>
          </a:xfrm>
        </p:spPr>
        <p:txBody>
          <a:bodyPr/>
          <a:lstStyle/>
          <a:p>
            <a:pPr algn="l"/>
            <a:r>
              <a:rPr lang="en-US" dirty="0" err="1" smtClean="0">
                <a:solidFill>
                  <a:srgbClr val="00B0F0"/>
                </a:solidFill>
              </a:rPr>
              <a:t>Enpure</a:t>
            </a:r>
            <a:r>
              <a:rPr lang="en-US" dirty="0" smtClean="0">
                <a:solidFill>
                  <a:srgbClr val="00B0F0"/>
                </a:solidFill>
              </a:rPr>
              <a:t> container</a:t>
            </a:r>
            <a:endParaRPr lang="en-US" dirty="0">
              <a:solidFill>
                <a:srgbClr val="00B0F0"/>
              </a:solidFill>
            </a:endParaRPr>
          </a:p>
        </p:txBody>
      </p:sp>
      <p:sp>
        <p:nvSpPr>
          <p:cNvPr id="11" name="Text Placeholder 10"/>
          <p:cNvSpPr>
            <a:spLocks noGrp="1"/>
          </p:cNvSpPr>
          <p:nvPr>
            <p:ph type="body" sz="half" idx="20"/>
          </p:nvPr>
        </p:nvSpPr>
        <p:spPr>
          <a:xfrm>
            <a:off x="8258800" y="4003403"/>
            <a:ext cx="3305053" cy="2244997"/>
          </a:xfrm>
        </p:spPr>
        <p:txBody>
          <a:bodyPr>
            <a:normAutofit fontScale="92500" lnSpcReduction="20000"/>
          </a:bodyPr>
          <a:lstStyle/>
          <a:p>
            <a:pPr marL="285750" indent="-285750" algn="l">
              <a:buFont typeface="Arial" charset="0"/>
              <a:buChar char="•"/>
            </a:pPr>
            <a:r>
              <a:rPr lang="en-US" dirty="0" smtClean="0"/>
              <a:t>mobile</a:t>
            </a:r>
          </a:p>
          <a:p>
            <a:pPr marL="285750" indent="-285750" algn="l">
              <a:buFont typeface="Arial" charset="0"/>
              <a:buChar char="•"/>
            </a:pPr>
            <a:r>
              <a:rPr lang="en-US" dirty="0" smtClean="0"/>
              <a:t>Extremely robust construction</a:t>
            </a:r>
          </a:p>
          <a:p>
            <a:pPr marL="285750" indent="-285750" algn="l">
              <a:buFont typeface="Arial" charset="0"/>
              <a:buChar char="•"/>
            </a:pPr>
            <a:r>
              <a:rPr lang="en-US" dirty="0" smtClean="0"/>
              <a:t>Excellent logistics</a:t>
            </a:r>
          </a:p>
          <a:p>
            <a:pPr marL="285750" indent="-285750" algn="l">
              <a:buFont typeface="Arial" charset="0"/>
              <a:buChar char="•"/>
            </a:pPr>
            <a:r>
              <a:rPr lang="en-US" dirty="0" smtClean="0"/>
              <a:t>Rental &amp; lease hire options</a:t>
            </a:r>
          </a:p>
          <a:p>
            <a:pPr marL="285750" indent="-285750" algn="l">
              <a:buFont typeface="Arial" charset="0"/>
              <a:buChar char="•"/>
            </a:pPr>
            <a:r>
              <a:rPr lang="en-US" dirty="0" smtClean="0"/>
              <a:t>Ideal for oil &amp; gas exploration</a:t>
            </a:r>
          </a:p>
          <a:p>
            <a:pPr marL="285750" indent="-285750" algn="l">
              <a:buFont typeface="Arial" charset="0"/>
              <a:buChar char="•"/>
            </a:pPr>
            <a:r>
              <a:rPr lang="en-US" dirty="0" smtClean="0"/>
              <a:t>Ideal for military</a:t>
            </a:r>
          </a:p>
          <a:p>
            <a:pPr marL="285750" indent="-285750" algn="l">
              <a:buFont typeface="Arial" charset="0"/>
              <a:buChar char="•"/>
            </a:pPr>
            <a:r>
              <a:rPr lang="en-US" dirty="0" smtClean="0"/>
              <a:t>Ideal for remote sites</a:t>
            </a:r>
          </a:p>
          <a:p>
            <a:pPr marL="285750" indent="-285750" algn="l">
              <a:buFont typeface="Arial" charset="0"/>
              <a:buChar char="•"/>
            </a:pPr>
            <a:endParaRPr lang="en-US" dirty="0" smtClean="0"/>
          </a:p>
          <a:p>
            <a:pPr marL="285750" indent="-285750" algn="l">
              <a:buFont typeface="Arial" charset="0"/>
              <a:buChar char="•"/>
            </a:pP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3</a:t>
            </a:fld>
            <a:endParaRPr lang="en-US" dirty="0"/>
          </a:p>
        </p:txBody>
      </p:sp>
      <p:pic>
        <p:nvPicPr>
          <p:cNvPr id="14" name="Picture 13" descr="Enp Pro 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476" y="961062"/>
            <a:ext cx="3613142" cy="2408761"/>
          </a:xfrm>
          <a:prstGeom prst="rect">
            <a:avLst/>
          </a:prstGeom>
        </p:spPr>
      </p:pic>
      <p:pic>
        <p:nvPicPr>
          <p:cNvPr id="20" name="Picture 19" descr="DSC0391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3171" y="984695"/>
            <a:ext cx="3180171" cy="2385128"/>
          </a:xfrm>
          <a:prstGeom prst="rect">
            <a:avLst/>
          </a:prstGeom>
        </p:spPr>
      </p:pic>
      <p:sp>
        <p:nvSpPr>
          <p:cNvPr id="21" name="Text Placeholder 7"/>
          <p:cNvSpPr txBox="1">
            <a:spLocks/>
          </p:cNvSpPr>
          <p:nvPr/>
        </p:nvSpPr>
        <p:spPr>
          <a:xfrm>
            <a:off x="549680" y="4003403"/>
            <a:ext cx="3614666" cy="2431264"/>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14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tx1"/>
              </a:buClr>
              <a:buFont typeface="Arial" panose="020B0604020202020204" pitchFamily="34" charset="0"/>
              <a:buNone/>
              <a:defRPr sz="12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tx1"/>
              </a:buClr>
              <a:buFont typeface="Arial" panose="020B0604020202020204" pitchFamily="34" charset="0"/>
              <a:buNone/>
              <a:defRPr sz="9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tx1"/>
              </a:buClr>
              <a:buFont typeface="Arial" panose="020B0604020202020204" pitchFamily="34" charset="0"/>
              <a:buNone/>
              <a:defRPr sz="9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tx1"/>
              </a:buClr>
              <a:buFont typeface="Arial" panose="020B0604020202020204" pitchFamily="34" charset="0"/>
              <a:buNone/>
              <a:defRPr sz="9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tx1"/>
              </a:buClr>
              <a:buFont typeface="Arial" panose="020B0604020202020204" pitchFamily="34" charset="0"/>
              <a:buNone/>
              <a:defRPr sz="9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tx1"/>
              </a:buClr>
              <a:buFont typeface="Arial" panose="020B0604020202020204" pitchFamily="34" charset="0"/>
              <a:buNone/>
              <a:defRPr sz="9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tx1"/>
              </a:buClr>
              <a:buFont typeface="Arial" panose="020B0604020202020204" pitchFamily="34" charset="0"/>
              <a:buNone/>
              <a:defRPr sz="900" kern="1200" cap="all" baseline="0">
                <a:solidFill>
                  <a:schemeClr val="tx1"/>
                </a:solidFill>
                <a:effectLst/>
                <a:latin typeface="+mn-lt"/>
                <a:ea typeface="+mn-ea"/>
                <a:cs typeface="+mn-cs"/>
              </a:defRPr>
            </a:lvl9pPr>
          </a:lstStyle>
          <a:p>
            <a:pPr marL="285750" indent="-285750" algn="l">
              <a:buFont typeface="Arial" charset="0"/>
              <a:buChar char="•"/>
            </a:pPr>
            <a:r>
              <a:rPr lang="en-US" dirty="0" smtClean="0"/>
              <a:t>Low profile</a:t>
            </a:r>
          </a:p>
          <a:p>
            <a:pPr marL="285750" indent="-285750" algn="l">
              <a:buFont typeface="Arial" charset="0"/>
              <a:buChar char="•"/>
            </a:pPr>
            <a:r>
              <a:rPr lang="en-US" dirty="0" smtClean="0"/>
              <a:t>Space saving</a:t>
            </a:r>
          </a:p>
          <a:p>
            <a:pPr marL="285750" indent="-285750" algn="l">
              <a:buFont typeface="Arial" charset="0"/>
              <a:buChar char="•"/>
            </a:pPr>
            <a:r>
              <a:rPr lang="en-US" dirty="0" smtClean="0"/>
              <a:t>Easily hidden</a:t>
            </a:r>
          </a:p>
          <a:p>
            <a:pPr marL="285750" indent="-285750" algn="l">
              <a:buFont typeface="Arial" charset="0"/>
              <a:buChar char="•"/>
            </a:pPr>
            <a:r>
              <a:rPr lang="en-US" dirty="0" smtClean="0"/>
              <a:t>Surface can be used for other activities e.g. parking, green space, even buildings</a:t>
            </a:r>
          </a:p>
          <a:p>
            <a:pPr marL="285750" indent="-285750" algn="l">
              <a:buFont typeface="Arial" charset="0"/>
              <a:buChar char="•"/>
            </a:pPr>
            <a:r>
              <a:rPr lang="en-US" dirty="0" smtClean="0"/>
              <a:t>Ideal for new sites</a:t>
            </a:r>
          </a:p>
          <a:p>
            <a:pPr marL="285750" indent="-285750" algn="l">
              <a:buFont typeface="Arial" charset="0"/>
              <a:buChar char="•"/>
            </a:pPr>
            <a:r>
              <a:rPr lang="en-US" dirty="0" smtClean="0"/>
              <a:t>Ideal for sites with sensitive aesthetics</a:t>
            </a:r>
          </a:p>
          <a:p>
            <a:pPr marL="285750" indent="-285750" algn="l">
              <a:buFont typeface="Arial" charset="0"/>
              <a:buChar char="•"/>
            </a:pPr>
            <a:endParaRPr lang="en-US" dirty="0" smtClean="0"/>
          </a:p>
          <a:p>
            <a:pPr marL="285750" indent="-285750" algn="l">
              <a:buFont typeface="Arial" charset="0"/>
              <a:buChar char="•"/>
            </a:pPr>
            <a:endParaRPr lang="en-US" dirty="0" smtClean="0"/>
          </a:p>
          <a:p>
            <a:pPr marL="285750" indent="-285750" algn="l">
              <a:buFont typeface="Arial" charset="0"/>
              <a:buChar char="•"/>
            </a:pPr>
            <a:endParaRPr lang="en-US" dirty="0" smtClean="0"/>
          </a:p>
        </p:txBody>
      </p:sp>
      <p:pic>
        <p:nvPicPr>
          <p:cNvPr id="23" name="Picture 22"/>
          <p:cNvPicPr/>
          <p:nvPr/>
        </p:nvPicPr>
        <p:blipFill rotWithShape="1">
          <a:blip r:embed="rId5" cstate="email">
            <a:extLst>
              <a:ext uri="{28A0092B-C50C-407E-A947-70E740481C1C}">
                <a14:useLocalDpi xmlns:a14="http://schemas.microsoft.com/office/drawing/2010/main"/>
              </a:ext>
            </a:extLst>
          </a:blip>
          <a:srcRect t="6073" b="5488"/>
          <a:stretch/>
        </p:blipFill>
        <p:spPr bwMode="auto">
          <a:xfrm>
            <a:off x="549680" y="999205"/>
            <a:ext cx="3273243" cy="2408761"/>
          </a:xfrm>
          <a:prstGeom prst="rect">
            <a:avLst/>
          </a:prstGeom>
          <a:noFill/>
          <a:ln>
            <a:noFill/>
          </a:ln>
        </p:spPr>
      </p:pic>
    </p:spTree>
    <p:extLst>
      <p:ext uri="{BB962C8B-B14F-4D97-AF65-F5344CB8AC3E}">
        <p14:creationId xmlns:p14="http://schemas.microsoft.com/office/powerpoint/2010/main" val="1739190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11AE414A-EE71-FD4C-9FA1-F145D0808084}" type="slidenum">
              <a:rPr lang="en-GB" smtClean="0"/>
              <a:pPr/>
              <a:t>4</a:t>
            </a:fld>
            <a:endParaRPr lang="en-GB"/>
          </a:p>
        </p:txBody>
      </p:sp>
      <p:sp>
        <p:nvSpPr>
          <p:cNvPr id="4" name="Rectangle 3"/>
          <p:cNvSpPr/>
          <p:nvPr/>
        </p:nvSpPr>
        <p:spPr>
          <a:xfrm>
            <a:off x="0" y="4293096"/>
            <a:ext cx="12192000" cy="16321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19" name="Title 3"/>
          <p:cNvSpPr>
            <a:spLocks noGrp="1"/>
          </p:cNvSpPr>
          <p:nvPr>
            <p:ph type="title"/>
          </p:nvPr>
        </p:nvSpPr>
        <p:spPr>
          <a:xfrm>
            <a:off x="1082040" y="515260"/>
            <a:ext cx="10027920" cy="548640"/>
          </a:xfrm>
        </p:spPr>
        <p:txBody>
          <a:bodyPr>
            <a:normAutofit fontScale="90000"/>
          </a:bodyPr>
          <a:lstStyle/>
          <a:p>
            <a:r>
              <a:rPr lang="en-US" dirty="0" smtClean="0">
                <a:solidFill>
                  <a:srgbClr val="00B0F0"/>
                </a:solidFill>
              </a:rPr>
              <a:t>EnpurE process flow</a:t>
            </a:r>
            <a:endParaRPr lang="en-GB" dirty="0">
              <a:solidFill>
                <a:srgbClr val="92D050"/>
              </a:solidFill>
            </a:endParaRPr>
          </a:p>
        </p:txBody>
      </p:sp>
      <p:pic>
        <p:nvPicPr>
          <p:cNvPr id="2" name="Picture 1" descr="BIOBOX FINAL.jpg"/>
          <p:cNvPicPr>
            <a:picLocks noChangeAspect="1"/>
          </p:cNvPicPr>
          <p:nvPr/>
        </p:nvPicPr>
        <p:blipFill rotWithShape="1">
          <a:blip r:embed="rId3">
            <a:extLst>
              <a:ext uri="{28A0092B-C50C-407E-A947-70E740481C1C}">
                <a14:useLocalDpi xmlns:a14="http://schemas.microsoft.com/office/drawing/2010/main" val="0"/>
              </a:ext>
            </a:extLst>
          </a:blip>
          <a:srcRect t="24033" b="13600"/>
          <a:stretch/>
        </p:blipFill>
        <p:spPr>
          <a:xfrm>
            <a:off x="0" y="1648178"/>
            <a:ext cx="12192000" cy="4277101"/>
          </a:xfrm>
          <a:prstGeom prst="rect">
            <a:avLst/>
          </a:prstGeom>
          <a:effectLst>
            <a:softEdge rad="88900"/>
          </a:effectLst>
        </p:spPr>
      </p:pic>
      <p:sp>
        <p:nvSpPr>
          <p:cNvPr id="5" name="TextBox 4"/>
          <p:cNvSpPr txBox="1"/>
          <p:nvPr/>
        </p:nvSpPr>
        <p:spPr>
          <a:xfrm>
            <a:off x="92456" y="2605161"/>
            <a:ext cx="2016224" cy="707694"/>
          </a:xfrm>
          <a:prstGeom prst="rect">
            <a:avLst/>
          </a:prstGeom>
          <a:solidFill>
            <a:schemeClr val="bg1">
              <a:alpha val="70000"/>
            </a:schemeClr>
          </a:solidFill>
          <a:effectLst>
            <a:softEdge rad="38100"/>
          </a:effectLst>
        </p:spPr>
        <p:txBody>
          <a:bodyPr wrap="square" rtlCol="0">
            <a:spAutoFit/>
          </a:bodyPr>
          <a:lstStyle/>
          <a:p>
            <a:r>
              <a:rPr lang="en-US" sz="1333" dirty="0"/>
              <a:t>The sewage is gravity fed into the 1</a:t>
            </a:r>
            <a:r>
              <a:rPr lang="en-US" sz="1333" baseline="30000" dirty="0"/>
              <a:t>st</a:t>
            </a:r>
            <a:r>
              <a:rPr lang="en-US" sz="1333" dirty="0"/>
              <a:t> chamber of the Primary Treatment Tank.</a:t>
            </a:r>
          </a:p>
        </p:txBody>
      </p:sp>
      <p:sp>
        <p:nvSpPr>
          <p:cNvPr id="90" name="TextBox 89"/>
          <p:cNvSpPr txBox="1"/>
          <p:nvPr/>
        </p:nvSpPr>
        <p:spPr>
          <a:xfrm>
            <a:off x="3215983" y="5594990"/>
            <a:ext cx="1491484" cy="912814"/>
          </a:xfrm>
          <a:prstGeom prst="rect">
            <a:avLst/>
          </a:prstGeom>
          <a:solidFill>
            <a:schemeClr val="bg1">
              <a:alpha val="70000"/>
            </a:schemeClr>
          </a:solidFill>
          <a:effectLst>
            <a:softEdge rad="38100"/>
          </a:effectLst>
        </p:spPr>
        <p:txBody>
          <a:bodyPr wrap="square" rtlCol="0">
            <a:spAutoFit/>
          </a:bodyPr>
          <a:lstStyle/>
          <a:p>
            <a:r>
              <a:rPr lang="en-US" sz="1333" smtClean="0"/>
              <a:t>Primary Treated </a:t>
            </a:r>
            <a:r>
              <a:rPr lang="en-US" sz="1333" dirty="0"/>
              <a:t>wastewater moves across and into the Buffer Chamber.</a:t>
            </a:r>
          </a:p>
        </p:txBody>
      </p:sp>
      <p:sp>
        <p:nvSpPr>
          <p:cNvPr id="94" name="TextBox 93"/>
          <p:cNvSpPr txBox="1"/>
          <p:nvPr/>
        </p:nvSpPr>
        <p:spPr>
          <a:xfrm>
            <a:off x="3422988" y="2630657"/>
            <a:ext cx="2898567" cy="707694"/>
          </a:xfrm>
          <a:prstGeom prst="rect">
            <a:avLst/>
          </a:prstGeom>
          <a:solidFill>
            <a:schemeClr val="bg1">
              <a:alpha val="70000"/>
            </a:schemeClr>
          </a:solidFill>
          <a:effectLst>
            <a:softEdge rad="38100"/>
          </a:effectLst>
        </p:spPr>
        <p:txBody>
          <a:bodyPr wrap="square" rtlCol="0">
            <a:spAutoFit/>
          </a:bodyPr>
          <a:lstStyle/>
          <a:p>
            <a:r>
              <a:rPr lang="en-US" sz="1333" dirty="0"/>
              <a:t>The buffer </a:t>
            </a:r>
            <a:r>
              <a:rPr lang="en-US" sz="1333"/>
              <a:t>chamber </a:t>
            </a:r>
            <a:r>
              <a:rPr lang="en-US" sz="1333" smtClean="0"/>
              <a:t>equalizes </a:t>
            </a:r>
            <a:r>
              <a:rPr lang="en-US" sz="1333" dirty="0" smtClean="0"/>
              <a:t>the </a:t>
            </a:r>
            <a:r>
              <a:rPr lang="en-US" sz="1333" smtClean="0"/>
              <a:t>peak flows and regulates </a:t>
            </a:r>
            <a:r>
              <a:rPr lang="en-US" sz="1333" dirty="0"/>
              <a:t>the amount of effluent that is fed into the Bioreactors. </a:t>
            </a:r>
          </a:p>
        </p:txBody>
      </p:sp>
      <p:sp>
        <p:nvSpPr>
          <p:cNvPr id="299" name="Bent-Up Arrow 298"/>
          <p:cNvSpPr/>
          <p:nvPr/>
        </p:nvSpPr>
        <p:spPr>
          <a:xfrm rot="10800000" flipH="1">
            <a:off x="815414" y="3790475"/>
            <a:ext cx="1632181" cy="310599"/>
          </a:xfrm>
          <a:prstGeom prst="bentUpArrow">
            <a:avLst>
              <a:gd name="adj1" fmla="val 10769"/>
              <a:gd name="adj2" fmla="val 23664"/>
              <a:gd name="adj3" fmla="val 25000"/>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306" name="Group 305"/>
          <p:cNvGrpSpPr/>
          <p:nvPr/>
        </p:nvGrpSpPr>
        <p:grpSpPr>
          <a:xfrm>
            <a:off x="1961103" y="4484615"/>
            <a:ext cx="938055" cy="841005"/>
            <a:chOff x="1470827" y="3363461"/>
            <a:chExt cx="703541" cy="630754"/>
          </a:xfrm>
        </p:grpSpPr>
        <p:sp>
          <p:nvSpPr>
            <p:cNvPr id="300" name="Right Arrow 299"/>
            <p:cNvSpPr/>
            <p:nvPr/>
          </p:nvSpPr>
          <p:spPr>
            <a:xfrm rot="18900000">
              <a:off x="1470827" y="3363461"/>
              <a:ext cx="703541" cy="45719"/>
            </a:xfrm>
            <a:prstGeom prst="rightArrow">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3" name="Right Arrow 142"/>
            <p:cNvSpPr/>
            <p:nvPr/>
          </p:nvSpPr>
          <p:spPr>
            <a:xfrm rot="2700000">
              <a:off x="1491167" y="3759218"/>
              <a:ext cx="424275" cy="45719"/>
            </a:xfrm>
            <a:prstGeom prst="rightArrow">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303" name="U-Turn Arrow 302"/>
          <p:cNvSpPr/>
          <p:nvPr/>
        </p:nvSpPr>
        <p:spPr>
          <a:xfrm>
            <a:off x="3407701" y="3882728"/>
            <a:ext cx="576064" cy="698401"/>
          </a:xfrm>
          <a:prstGeom prst="uturnArrow">
            <a:avLst>
              <a:gd name="adj1" fmla="val 3793"/>
              <a:gd name="adj2" fmla="val 25000"/>
              <a:gd name="adj3" fmla="val 17179"/>
              <a:gd name="adj4" fmla="val 43750"/>
              <a:gd name="adj5" fmla="val 65615"/>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148" name="U-Turn Arrow 147"/>
          <p:cNvSpPr/>
          <p:nvPr/>
        </p:nvSpPr>
        <p:spPr>
          <a:xfrm>
            <a:off x="5231904" y="3717032"/>
            <a:ext cx="384043" cy="1344149"/>
          </a:xfrm>
          <a:prstGeom prst="uturnArrow">
            <a:avLst>
              <a:gd name="adj1" fmla="val 3953"/>
              <a:gd name="adj2" fmla="val 25000"/>
              <a:gd name="adj3" fmla="val 17179"/>
              <a:gd name="adj4" fmla="val 43750"/>
              <a:gd name="adj5" fmla="val 41639"/>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149" name="U-Turn Arrow 148"/>
          <p:cNvSpPr/>
          <p:nvPr/>
        </p:nvSpPr>
        <p:spPr>
          <a:xfrm>
            <a:off x="4271797" y="3932717"/>
            <a:ext cx="576064" cy="698401"/>
          </a:xfrm>
          <a:prstGeom prst="uturnArrow">
            <a:avLst>
              <a:gd name="adj1" fmla="val 3793"/>
              <a:gd name="adj2" fmla="val 25000"/>
              <a:gd name="adj3" fmla="val 17179"/>
              <a:gd name="adj4" fmla="val 43750"/>
              <a:gd name="adj5" fmla="val 65615"/>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159" name="TextBox 158"/>
          <p:cNvSpPr txBox="1"/>
          <p:nvPr/>
        </p:nvSpPr>
        <p:spPr>
          <a:xfrm>
            <a:off x="4707467" y="5585863"/>
            <a:ext cx="3077616" cy="1117935"/>
          </a:xfrm>
          <a:prstGeom prst="rect">
            <a:avLst/>
          </a:prstGeom>
          <a:solidFill>
            <a:schemeClr val="bg1">
              <a:alpha val="70000"/>
            </a:schemeClr>
          </a:solidFill>
          <a:effectLst>
            <a:softEdge rad="38100"/>
          </a:effectLst>
        </p:spPr>
        <p:txBody>
          <a:bodyPr wrap="square" rtlCol="0">
            <a:spAutoFit/>
          </a:bodyPr>
          <a:lstStyle/>
          <a:p>
            <a:r>
              <a:rPr lang="en-US" sz="1333" dirty="0"/>
              <a:t>Wastewater is fed to the Bioreactor Chambers for biological treatment. The plant runs at the maximum efficiency when the hourly feed rate is spread out over </a:t>
            </a:r>
            <a:r>
              <a:rPr lang="en-US" sz="1333" dirty="0" smtClean="0"/>
              <a:t>24hrs</a:t>
            </a:r>
            <a:endParaRPr lang="en-US" sz="1333" dirty="0"/>
          </a:p>
        </p:txBody>
      </p:sp>
      <p:sp>
        <p:nvSpPr>
          <p:cNvPr id="309" name="TextBox 308"/>
          <p:cNvSpPr txBox="1"/>
          <p:nvPr/>
        </p:nvSpPr>
        <p:spPr>
          <a:xfrm>
            <a:off x="2485896" y="4610549"/>
            <a:ext cx="1414729" cy="707694"/>
          </a:xfrm>
          <a:prstGeom prst="rect">
            <a:avLst/>
          </a:prstGeom>
          <a:noFill/>
        </p:spPr>
        <p:txBody>
          <a:bodyPr wrap="square" rtlCol="0">
            <a:spAutoFit/>
          </a:bodyPr>
          <a:lstStyle/>
          <a:p>
            <a:r>
              <a:rPr lang="en-US" sz="1333" dirty="0">
                <a:solidFill>
                  <a:schemeClr val="bg1"/>
                </a:solidFill>
              </a:rPr>
              <a:t>1</a:t>
            </a:r>
            <a:r>
              <a:rPr lang="en-US" sz="1333" baseline="30000" dirty="0">
                <a:solidFill>
                  <a:schemeClr val="bg1"/>
                </a:solidFill>
              </a:rPr>
              <a:t>st</a:t>
            </a:r>
            <a:r>
              <a:rPr lang="en-US" sz="1333" dirty="0">
                <a:solidFill>
                  <a:schemeClr val="bg1"/>
                </a:solidFill>
              </a:rPr>
              <a:t> Chamber</a:t>
            </a:r>
          </a:p>
          <a:p>
            <a:r>
              <a:rPr lang="en-US" sz="1333" dirty="0">
                <a:solidFill>
                  <a:schemeClr val="bg1"/>
                </a:solidFill>
              </a:rPr>
              <a:t>Primary Treatment</a:t>
            </a:r>
          </a:p>
        </p:txBody>
      </p:sp>
      <p:sp>
        <p:nvSpPr>
          <p:cNvPr id="161" name="TextBox 160"/>
          <p:cNvSpPr txBox="1"/>
          <p:nvPr/>
        </p:nvSpPr>
        <p:spPr>
          <a:xfrm>
            <a:off x="3613800" y="4610549"/>
            <a:ext cx="1414729" cy="707694"/>
          </a:xfrm>
          <a:prstGeom prst="rect">
            <a:avLst/>
          </a:prstGeom>
          <a:noFill/>
        </p:spPr>
        <p:txBody>
          <a:bodyPr wrap="square" rtlCol="0">
            <a:spAutoFit/>
          </a:bodyPr>
          <a:lstStyle/>
          <a:p>
            <a:r>
              <a:rPr lang="en-US" sz="1333" dirty="0">
                <a:solidFill>
                  <a:schemeClr val="bg1"/>
                </a:solidFill>
              </a:rPr>
              <a:t>2</a:t>
            </a:r>
            <a:r>
              <a:rPr lang="en-US" sz="1333" baseline="30000" dirty="0">
                <a:solidFill>
                  <a:schemeClr val="bg1"/>
                </a:solidFill>
              </a:rPr>
              <a:t>nd</a:t>
            </a:r>
            <a:r>
              <a:rPr lang="en-US" sz="1333" dirty="0">
                <a:solidFill>
                  <a:schemeClr val="bg1"/>
                </a:solidFill>
              </a:rPr>
              <a:t> Chamber</a:t>
            </a:r>
          </a:p>
          <a:p>
            <a:r>
              <a:rPr lang="en-US" sz="1333" dirty="0">
                <a:solidFill>
                  <a:schemeClr val="bg1"/>
                </a:solidFill>
              </a:rPr>
              <a:t>Primary Treatment</a:t>
            </a:r>
          </a:p>
        </p:txBody>
      </p:sp>
      <p:sp>
        <p:nvSpPr>
          <p:cNvPr id="82" name="TextBox 81"/>
          <p:cNvSpPr txBox="1"/>
          <p:nvPr/>
        </p:nvSpPr>
        <p:spPr>
          <a:xfrm>
            <a:off x="651403" y="5596517"/>
            <a:ext cx="2541857" cy="1117935"/>
          </a:xfrm>
          <a:prstGeom prst="rect">
            <a:avLst/>
          </a:prstGeom>
          <a:solidFill>
            <a:schemeClr val="bg1">
              <a:alpha val="70000"/>
            </a:schemeClr>
          </a:solidFill>
          <a:effectLst>
            <a:softEdge rad="38100"/>
          </a:effectLst>
        </p:spPr>
        <p:txBody>
          <a:bodyPr wrap="square" rtlCol="0">
            <a:spAutoFit/>
          </a:bodyPr>
          <a:lstStyle/>
          <a:p>
            <a:r>
              <a:rPr lang="en-US" sz="1333" dirty="0" smtClean="0"/>
              <a:t>Primary Treatment stage creates </a:t>
            </a:r>
            <a:r>
              <a:rPr lang="en-US" sz="1333" dirty="0"/>
              <a:t>an anaerobic treatment environment where the organic solids are broken down &amp; digested.</a:t>
            </a:r>
          </a:p>
        </p:txBody>
      </p:sp>
      <p:sp>
        <p:nvSpPr>
          <p:cNvPr id="75" name="TextBox 74"/>
          <p:cNvSpPr txBox="1"/>
          <p:nvPr/>
        </p:nvSpPr>
        <p:spPr>
          <a:xfrm>
            <a:off x="162855" y="4057190"/>
            <a:ext cx="2016224" cy="912814"/>
          </a:xfrm>
          <a:prstGeom prst="rect">
            <a:avLst/>
          </a:prstGeom>
          <a:solidFill>
            <a:schemeClr val="bg1">
              <a:alpha val="70000"/>
            </a:schemeClr>
          </a:solidFill>
          <a:effectLst>
            <a:softEdge rad="38100"/>
          </a:effectLst>
        </p:spPr>
        <p:txBody>
          <a:bodyPr wrap="square" rtlCol="0">
            <a:spAutoFit/>
          </a:bodyPr>
          <a:lstStyle/>
          <a:p>
            <a:r>
              <a:rPr lang="en-US" sz="1333" dirty="0"/>
              <a:t>Inside the tank, the solids sink to the bottom while the grease and fats float to the top.</a:t>
            </a:r>
          </a:p>
        </p:txBody>
      </p:sp>
      <p:sp>
        <p:nvSpPr>
          <p:cNvPr id="162" name="TextBox 161"/>
          <p:cNvSpPr txBox="1"/>
          <p:nvPr/>
        </p:nvSpPr>
        <p:spPr>
          <a:xfrm>
            <a:off x="4463820" y="4610550"/>
            <a:ext cx="1414729" cy="502573"/>
          </a:xfrm>
          <a:prstGeom prst="rect">
            <a:avLst/>
          </a:prstGeom>
          <a:noFill/>
        </p:spPr>
        <p:txBody>
          <a:bodyPr wrap="square" rtlCol="0">
            <a:spAutoFit/>
          </a:bodyPr>
          <a:lstStyle/>
          <a:p>
            <a:r>
              <a:rPr lang="en-US" sz="1333" dirty="0">
                <a:solidFill>
                  <a:schemeClr val="bg1"/>
                </a:solidFill>
              </a:rPr>
              <a:t>Buffer</a:t>
            </a:r>
          </a:p>
          <a:p>
            <a:r>
              <a:rPr lang="en-US" sz="1333" dirty="0">
                <a:solidFill>
                  <a:schemeClr val="bg1"/>
                </a:solidFill>
              </a:rPr>
              <a:t>Chamber</a:t>
            </a:r>
          </a:p>
        </p:txBody>
      </p:sp>
      <p:sp>
        <p:nvSpPr>
          <p:cNvPr id="7" name="TextBox 6"/>
          <p:cNvSpPr txBox="1"/>
          <p:nvPr/>
        </p:nvSpPr>
        <p:spPr>
          <a:xfrm>
            <a:off x="92456" y="1238945"/>
            <a:ext cx="6949723" cy="461665"/>
          </a:xfrm>
          <a:prstGeom prst="rect">
            <a:avLst/>
          </a:prstGeom>
          <a:noFill/>
        </p:spPr>
        <p:txBody>
          <a:bodyPr wrap="none" rtlCol="0">
            <a:spAutoFit/>
          </a:bodyPr>
          <a:lstStyle/>
          <a:p>
            <a:r>
              <a:rPr lang="en-US" sz="2400" dirty="0" smtClean="0">
                <a:solidFill>
                  <a:srgbClr val="92D050"/>
                </a:solidFill>
              </a:rPr>
              <a:t>STEP 1</a:t>
            </a:r>
            <a:r>
              <a:rPr lang="en-US" sz="2400" dirty="0">
                <a:solidFill>
                  <a:srgbClr val="92D050"/>
                </a:solidFill>
              </a:rPr>
              <a:t>: PRIMARY TREATMENT &amp; FLOW EQUALISATION</a:t>
            </a:r>
            <a:endParaRPr lang="en-US" sz="2400" dirty="0"/>
          </a:p>
        </p:txBody>
      </p:sp>
      <p:pic>
        <p:nvPicPr>
          <p:cNvPr id="52" name="Picture 51"/>
          <p:cNvPicPr>
            <a:picLocks noChangeAspect="1"/>
          </p:cNvPicPr>
          <p:nvPr/>
        </p:nvPicPr>
        <p:blipFill rotWithShape="1">
          <a:blip r:embed="rId4"/>
          <a:srcRect l="4720" t="7694" r="2346" b="6425"/>
          <a:stretch/>
        </p:blipFill>
        <p:spPr>
          <a:xfrm>
            <a:off x="568518" y="2076016"/>
            <a:ext cx="6254430" cy="3349051"/>
          </a:xfrm>
          <a:prstGeom prst="rect">
            <a:avLst/>
          </a:prstGeom>
        </p:spPr>
      </p:pic>
      <p:sp>
        <p:nvSpPr>
          <p:cNvPr id="57" name="TextBox 56"/>
          <p:cNvSpPr txBox="1"/>
          <p:nvPr/>
        </p:nvSpPr>
        <p:spPr>
          <a:xfrm>
            <a:off x="6935668" y="2163045"/>
            <a:ext cx="3077616" cy="1117935"/>
          </a:xfrm>
          <a:prstGeom prst="rect">
            <a:avLst/>
          </a:prstGeom>
          <a:solidFill>
            <a:srgbClr val="92D050">
              <a:alpha val="70000"/>
            </a:srgbClr>
          </a:solidFill>
          <a:effectLst>
            <a:softEdge rad="38100"/>
          </a:effectLst>
        </p:spPr>
        <p:txBody>
          <a:bodyPr wrap="square" rtlCol="0">
            <a:spAutoFit/>
          </a:bodyPr>
          <a:lstStyle/>
          <a:p>
            <a:r>
              <a:rPr lang="en-US" sz="1333" dirty="0"/>
              <a:t>Primary Treatment is all about separating solids from the wastewater. This entails trapping large solids &amp; settling fine solids. For best result a minimum of 24hr retention is desired</a:t>
            </a:r>
            <a:r>
              <a:rPr lang="en-US" sz="1333" dirty="0" smtClean="0"/>
              <a:t>.</a:t>
            </a:r>
            <a:endParaRPr lang="en-US" sz="1333" dirty="0"/>
          </a:p>
        </p:txBody>
      </p:sp>
      <p:sp>
        <p:nvSpPr>
          <p:cNvPr id="58" name="TextBox 57"/>
          <p:cNvSpPr txBox="1"/>
          <p:nvPr/>
        </p:nvSpPr>
        <p:spPr>
          <a:xfrm>
            <a:off x="6935668" y="2180869"/>
            <a:ext cx="3077616" cy="1323054"/>
          </a:xfrm>
          <a:prstGeom prst="rect">
            <a:avLst/>
          </a:prstGeom>
          <a:solidFill>
            <a:srgbClr val="92D050">
              <a:alpha val="70000"/>
            </a:srgbClr>
          </a:solidFill>
          <a:effectLst>
            <a:softEdge rad="38100"/>
          </a:effectLst>
        </p:spPr>
        <p:txBody>
          <a:bodyPr wrap="square" rtlCol="0">
            <a:spAutoFit/>
          </a:bodyPr>
          <a:lstStyle/>
          <a:p>
            <a:r>
              <a:rPr lang="en-US" sz="1333" dirty="0" smtClean="0"/>
              <a:t>If Primary Treatment is too small the Solids &amp; Sludge will buildup too fast! Enough storage volume is required to allow Organic Solids &amp; Sludge to be broken down over time through anaerobic biological processes</a:t>
            </a:r>
            <a:endParaRPr lang="en-US" sz="1333" dirty="0"/>
          </a:p>
        </p:txBody>
      </p:sp>
      <p:sp>
        <p:nvSpPr>
          <p:cNvPr id="59" name="TextBox 58"/>
          <p:cNvSpPr txBox="1"/>
          <p:nvPr/>
        </p:nvSpPr>
        <p:spPr>
          <a:xfrm>
            <a:off x="1794655" y="3374427"/>
            <a:ext cx="2230248" cy="707694"/>
          </a:xfrm>
          <a:prstGeom prst="rect">
            <a:avLst/>
          </a:prstGeom>
          <a:solidFill>
            <a:srgbClr val="92D050">
              <a:alpha val="70000"/>
            </a:srgbClr>
          </a:solidFill>
          <a:effectLst>
            <a:softEdge rad="38100"/>
          </a:effectLst>
        </p:spPr>
        <p:txBody>
          <a:bodyPr wrap="square" rtlCol="0">
            <a:spAutoFit/>
          </a:bodyPr>
          <a:lstStyle/>
          <a:p>
            <a:r>
              <a:rPr lang="en-US" sz="1333" dirty="0" smtClean="0"/>
              <a:t>Effective Primary Treatment can reduce BOD by up to 40% and TSS by up to 80%</a:t>
            </a:r>
            <a:endParaRPr lang="en-US" sz="1333" dirty="0"/>
          </a:p>
        </p:txBody>
      </p:sp>
    </p:spTree>
    <p:extLst>
      <p:ext uri="{BB962C8B-B14F-4D97-AF65-F5344CB8AC3E}">
        <p14:creationId xmlns:p14="http://schemas.microsoft.com/office/powerpoint/2010/main" val="1619833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09"/>
                                        </p:tgtEl>
                                        <p:attrNameLst>
                                          <p:attrName>style.visibility</p:attrName>
                                        </p:attrNameLst>
                                      </p:cBhvr>
                                      <p:to>
                                        <p:strVal val="visible"/>
                                      </p:to>
                                    </p:set>
                                    <p:animEffect transition="in" filter="dissolve">
                                      <p:cBhvr>
                                        <p:cTn id="15" dur="1000"/>
                                        <p:tgtEl>
                                          <p:spTgt spid="30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99"/>
                                        </p:tgtEl>
                                        <p:attrNameLst>
                                          <p:attrName>style.visibility</p:attrName>
                                        </p:attrNameLst>
                                      </p:cBhvr>
                                      <p:to>
                                        <p:strVal val="visible"/>
                                      </p:to>
                                    </p:set>
                                    <p:animEffect transition="in" filter="dissolve">
                                      <p:cBhvr>
                                        <p:cTn id="18" dur="1000"/>
                                        <p:tgtEl>
                                          <p:spTgt spid="29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99"/>
                                        </p:tgtEl>
                                        <p:attrNameLst>
                                          <p:attrName>style.visibility</p:attrName>
                                        </p:attrNameLst>
                                      </p:cBhvr>
                                      <p:to>
                                        <p:strVal val="hidden"/>
                                      </p:to>
                                    </p:set>
                                  </p:childTnLst>
                                </p:cTn>
                              </p:par>
                              <p:par>
                                <p:cTn id="25" presetID="9"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dissolve">
                                      <p:cBhvr>
                                        <p:cTn id="27" dur="1000"/>
                                        <p:tgtEl>
                                          <p:spTgt spid="75"/>
                                        </p:tgtEl>
                                      </p:cBhvr>
                                    </p:animEffect>
                                  </p:childTnLst>
                                </p:cTn>
                              </p:par>
                              <p:par>
                                <p:cTn id="28" presetID="9" presetClass="entr" presetSubtype="0" fill="hold" nodeType="withEffect">
                                  <p:stCondLst>
                                    <p:cond delay="0"/>
                                  </p:stCondLst>
                                  <p:childTnLst>
                                    <p:set>
                                      <p:cBhvr>
                                        <p:cTn id="29" dur="1" fill="hold">
                                          <p:stCondLst>
                                            <p:cond delay="0"/>
                                          </p:stCondLst>
                                        </p:cTn>
                                        <p:tgtEl>
                                          <p:spTgt spid="306"/>
                                        </p:tgtEl>
                                        <p:attrNameLst>
                                          <p:attrName>style.visibility</p:attrName>
                                        </p:attrNameLst>
                                      </p:cBhvr>
                                      <p:to>
                                        <p:strVal val="visible"/>
                                      </p:to>
                                    </p:set>
                                    <p:animEffect transition="in" filter="dissolve">
                                      <p:cBhvr>
                                        <p:cTn id="30" dur="1000"/>
                                        <p:tgtEl>
                                          <p:spTgt spid="30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5"/>
                                        </p:tgtEl>
                                        <p:attrNameLst>
                                          <p:attrName>style.visibility</p:attrName>
                                        </p:attrNameLst>
                                      </p:cBhvr>
                                      <p:to>
                                        <p:strVal val="hidden"/>
                                      </p:to>
                                    </p:set>
                                  </p:childTnLst>
                                </p:cTn>
                              </p:par>
                              <p:par>
                                <p:cTn id="35" presetID="9"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dissolve">
                                      <p:cBhvr>
                                        <p:cTn id="37" dur="1000"/>
                                        <p:tgtEl>
                                          <p:spTgt spid="8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82"/>
                                        </p:tgtEl>
                                        <p:attrNameLst>
                                          <p:attrName>style.visibility</p:attrName>
                                        </p:attrNameLst>
                                      </p:cBhvr>
                                      <p:to>
                                        <p:strVal val="hidden"/>
                                      </p:to>
                                    </p:set>
                                  </p:childTnLst>
                                </p:cTn>
                              </p:par>
                            </p:childTnLst>
                          </p:cTn>
                        </p:par>
                        <p:par>
                          <p:cTn id="42" fill="hold">
                            <p:stCondLst>
                              <p:cond delay="0"/>
                            </p:stCondLst>
                            <p:childTnLst>
                              <p:par>
                                <p:cTn id="43" presetID="9" presetClass="entr" presetSubtype="0" fill="hold"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dissolve">
                                      <p:cBhvr>
                                        <p:cTn id="45" dur="1000"/>
                                        <p:tgtEl>
                                          <p:spTgt spid="52"/>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dissolve">
                                      <p:cBhvr>
                                        <p:cTn id="48" dur="1000"/>
                                        <p:tgtEl>
                                          <p:spTgt spid="5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57"/>
                                        </p:tgtEl>
                                        <p:attrNameLst>
                                          <p:attrName>style.visibility</p:attrName>
                                        </p:attrNameLst>
                                      </p:cBhvr>
                                      <p:to>
                                        <p:strVal val="hidden"/>
                                      </p:to>
                                    </p:set>
                                  </p:childTnLst>
                                </p:cTn>
                              </p:par>
                            </p:childTnLst>
                          </p:cTn>
                        </p:par>
                        <p:par>
                          <p:cTn id="53" fill="hold">
                            <p:stCondLst>
                              <p:cond delay="0"/>
                            </p:stCondLst>
                            <p:childTnLst>
                              <p:par>
                                <p:cTn id="54" presetID="9" presetClass="entr" presetSubtype="0"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dissolve">
                                      <p:cBhvr>
                                        <p:cTn id="56" dur="1000"/>
                                        <p:tgtEl>
                                          <p:spTgt spid="5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58"/>
                                        </p:tgtEl>
                                        <p:attrNameLst>
                                          <p:attrName>style.visibility</p:attrName>
                                        </p:attrNameLst>
                                      </p:cBhvr>
                                      <p:to>
                                        <p:strVal val="hidden"/>
                                      </p:to>
                                    </p:set>
                                  </p:childTnLst>
                                </p:cTn>
                              </p:par>
                            </p:childTnLst>
                          </p:cTn>
                        </p:par>
                        <p:par>
                          <p:cTn id="61" fill="hold">
                            <p:stCondLst>
                              <p:cond delay="0"/>
                            </p:stCondLst>
                            <p:childTnLst>
                              <p:par>
                                <p:cTn id="62" presetID="9" presetClass="entr" presetSubtype="0" fill="hold" grpId="0" nodeType="after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dissolve">
                                      <p:cBhvr>
                                        <p:cTn id="64" dur="1000"/>
                                        <p:tgtEl>
                                          <p:spTgt spid="5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5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nodeType="clickEffect">
                                  <p:stCondLst>
                                    <p:cond delay="0"/>
                                  </p:stCondLst>
                                  <p:childTnLst>
                                    <p:animEffect transition="out" filter="dissolve">
                                      <p:cBhvr>
                                        <p:cTn id="72" dur="1000"/>
                                        <p:tgtEl>
                                          <p:spTgt spid="52"/>
                                        </p:tgtEl>
                                      </p:cBhvr>
                                    </p:animEffect>
                                    <p:set>
                                      <p:cBhvr>
                                        <p:cTn id="73" dur="1" fill="hold">
                                          <p:stCondLst>
                                            <p:cond delay="999"/>
                                          </p:stCondLst>
                                        </p:cTn>
                                        <p:tgtEl>
                                          <p:spTgt spid="52"/>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306"/>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309"/>
                                        </p:tgtEl>
                                        <p:attrNameLst>
                                          <p:attrName>style.visibility</p:attrName>
                                        </p:attrNameLst>
                                      </p:cBhvr>
                                      <p:to>
                                        <p:strVal val="hidden"/>
                                      </p:to>
                                    </p:set>
                                  </p:childTnLst>
                                </p:cTn>
                              </p:par>
                              <p:par>
                                <p:cTn id="78" presetID="9" presetClass="entr" presetSubtype="0" fill="hold" grpId="0" nodeType="withEffect">
                                  <p:stCondLst>
                                    <p:cond delay="0"/>
                                  </p:stCondLst>
                                  <p:childTnLst>
                                    <p:set>
                                      <p:cBhvr>
                                        <p:cTn id="79" dur="1" fill="hold">
                                          <p:stCondLst>
                                            <p:cond delay="0"/>
                                          </p:stCondLst>
                                        </p:cTn>
                                        <p:tgtEl>
                                          <p:spTgt spid="303"/>
                                        </p:tgtEl>
                                        <p:attrNameLst>
                                          <p:attrName>style.visibility</p:attrName>
                                        </p:attrNameLst>
                                      </p:cBhvr>
                                      <p:to>
                                        <p:strVal val="visible"/>
                                      </p:to>
                                    </p:set>
                                    <p:animEffect transition="in" filter="dissolve">
                                      <p:cBhvr>
                                        <p:cTn id="80" dur="1000"/>
                                        <p:tgtEl>
                                          <p:spTgt spid="303"/>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161"/>
                                        </p:tgtEl>
                                        <p:attrNameLst>
                                          <p:attrName>style.visibility</p:attrName>
                                        </p:attrNameLst>
                                      </p:cBhvr>
                                      <p:to>
                                        <p:strVal val="visible"/>
                                      </p:to>
                                    </p:set>
                                    <p:animEffect transition="in" filter="dissolve">
                                      <p:cBhvr>
                                        <p:cTn id="83" dur="1000"/>
                                        <p:tgtEl>
                                          <p:spTgt spid="161"/>
                                        </p:tgtEl>
                                      </p:cBhvr>
                                    </p:animEffect>
                                  </p:childTnLst>
                                </p:cTn>
                              </p:par>
                              <p:par>
                                <p:cTn id="84" presetID="1" presetClass="exit" presetSubtype="0" fill="hold" grpId="1" nodeType="withEffect">
                                  <p:stCondLst>
                                    <p:cond delay="0"/>
                                  </p:stCondLst>
                                  <p:childTnLst>
                                    <p:set>
                                      <p:cBhvr>
                                        <p:cTn id="85" dur="1" fill="hold">
                                          <p:stCondLst>
                                            <p:cond delay="0"/>
                                          </p:stCondLst>
                                        </p:cTn>
                                        <p:tgtEl>
                                          <p:spTgt spid="303"/>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61"/>
                                        </p:tgtEl>
                                        <p:attrNameLst>
                                          <p:attrName>style.visibility</p:attrName>
                                        </p:attrNameLst>
                                      </p:cBhvr>
                                      <p:to>
                                        <p:strVal val="hidden"/>
                                      </p:to>
                                    </p:set>
                                  </p:childTnLst>
                                </p:cTn>
                              </p:par>
                              <p:par>
                                <p:cTn id="88" presetID="9" presetClass="entr" presetSubtype="0" fill="hold" grpId="0" nodeType="withEffect">
                                  <p:stCondLst>
                                    <p:cond delay="0"/>
                                  </p:stCondLst>
                                  <p:childTnLst>
                                    <p:set>
                                      <p:cBhvr>
                                        <p:cTn id="89" dur="1" fill="hold">
                                          <p:stCondLst>
                                            <p:cond delay="0"/>
                                          </p:stCondLst>
                                        </p:cTn>
                                        <p:tgtEl>
                                          <p:spTgt spid="149"/>
                                        </p:tgtEl>
                                        <p:attrNameLst>
                                          <p:attrName>style.visibility</p:attrName>
                                        </p:attrNameLst>
                                      </p:cBhvr>
                                      <p:to>
                                        <p:strVal val="visible"/>
                                      </p:to>
                                    </p:set>
                                    <p:animEffect transition="in" filter="dissolve">
                                      <p:cBhvr>
                                        <p:cTn id="90" dur="1000"/>
                                        <p:tgtEl>
                                          <p:spTgt spid="149"/>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dissolve">
                                      <p:cBhvr>
                                        <p:cTn id="93" dur="1000"/>
                                        <p:tgtEl>
                                          <p:spTgt spid="90"/>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162"/>
                                        </p:tgtEl>
                                        <p:attrNameLst>
                                          <p:attrName>style.visibility</p:attrName>
                                        </p:attrNameLst>
                                      </p:cBhvr>
                                      <p:to>
                                        <p:strVal val="visible"/>
                                      </p:to>
                                    </p:set>
                                    <p:animEffect transition="in" filter="dissolve">
                                      <p:cBhvr>
                                        <p:cTn id="96" dur="1000"/>
                                        <p:tgtEl>
                                          <p:spTgt spid="162"/>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94"/>
                                        </p:tgtEl>
                                        <p:attrNameLst>
                                          <p:attrName>style.visibility</p:attrName>
                                        </p:attrNameLst>
                                      </p:cBhvr>
                                      <p:to>
                                        <p:strVal val="visible"/>
                                      </p:to>
                                    </p:set>
                                    <p:animEffect transition="in" filter="dissolve">
                                      <p:cBhvr>
                                        <p:cTn id="101" dur="1000"/>
                                        <p:tgtEl>
                                          <p:spTgt spid="94"/>
                                        </p:tgtEl>
                                      </p:cBhvr>
                                    </p:animEffect>
                                  </p:childTnLst>
                                </p:cTn>
                              </p:par>
                              <p:par>
                                <p:cTn id="102" presetID="1" presetClass="exit" presetSubtype="0" fill="hold" grpId="1" nodeType="withEffect">
                                  <p:stCondLst>
                                    <p:cond delay="0"/>
                                  </p:stCondLst>
                                  <p:childTnLst>
                                    <p:set>
                                      <p:cBhvr>
                                        <p:cTn id="103" dur="1" fill="hold">
                                          <p:stCondLst>
                                            <p:cond delay="0"/>
                                          </p:stCondLst>
                                        </p:cTn>
                                        <p:tgtEl>
                                          <p:spTgt spid="90"/>
                                        </p:tgtEl>
                                        <p:attrNameLst>
                                          <p:attrName>style.visibility</p:attrName>
                                        </p:attrNameLst>
                                      </p:cBhvr>
                                      <p:to>
                                        <p:strVal val="hidden"/>
                                      </p:to>
                                    </p:set>
                                  </p:childTnLst>
                                </p:cTn>
                              </p:par>
                              <p:par>
                                <p:cTn id="104" presetID="1" presetClass="exit" presetSubtype="0" fill="hold" grpId="2" nodeType="withEffect">
                                  <p:stCondLst>
                                    <p:cond delay="0"/>
                                  </p:stCondLst>
                                  <p:childTnLst>
                                    <p:set>
                                      <p:cBhvr>
                                        <p:cTn id="105" dur="1" fill="hold">
                                          <p:stCondLst>
                                            <p:cond delay="0"/>
                                          </p:stCondLst>
                                        </p:cTn>
                                        <p:tgtEl>
                                          <p:spTgt spid="149"/>
                                        </p:tgtEl>
                                        <p:attrNameLst>
                                          <p:attrName>style.visibility</p:attrName>
                                        </p:attrNameLst>
                                      </p:cBhvr>
                                      <p:to>
                                        <p:strVal val="hidden"/>
                                      </p:to>
                                    </p:set>
                                  </p:childTnLst>
                                </p:cTn>
                              </p:par>
                              <p:par>
                                <p:cTn id="106" presetID="1" presetClass="exit" presetSubtype="0" fill="hold" grpId="3" nodeType="withEffect">
                                  <p:stCondLst>
                                    <p:cond delay="0"/>
                                  </p:stCondLst>
                                  <p:childTnLst>
                                    <p:set>
                                      <p:cBhvr>
                                        <p:cTn id="107" dur="1" fill="hold">
                                          <p:stCondLst>
                                            <p:cond delay="0"/>
                                          </p:stCondLst>
                                        </p:cTn>
                                        <p:tgtEl>
                                          <p:spTgt spid="149"/>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149"/>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162"/>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94"/>
                                        </p:tgtEl>
                                        <p:attrNameLst>
                                          <p:attrName>style.visibility</p:attrName>
                                        </p:attrNameLst>
                                      </p:cBhvr>
                                      <p:to>
                                        <p:strVal val="hidden"/>
                                      </p:to>
                                    </p:set>
                                  </p:childTnLst>
                                </p:cTn>
                              </p:par>
                              <p:par>
                                <p:cTn id="116" presetID="9" presetClass="entr" presetSubtype="0" fill="hold" grpId="0" nodeType="withEffect">
                                  <p:stCondLst>
                                    <p:cond delay="0"/>
                                  </p:stCondLst>
                                  <p:childTnLst>
                                    <p:set>
                                      <p:cBhvr>
                                        <p:cTn id="117" dur="1" fill="hold">
                                          <p:stCondLst>
                                            <p:cond delay="0"/>
                                          </p:stCondLst>
                                        </p:cTn>
                                        <p:tgtEl>
                                          <p:spTgt spid="159"/>
                                        </p:tgtEl>
                                        <p:attrNameLst>
                                          <p:attrName>style.visibility</p:attrName>
                                        </p:attrNameLst>
                                      </p:cBhvr>
                                      <p:to>
                                        <p:strVal val="visible"/>
                                      </p:to>
                                    </p:set>
                                    <p:animEffect transition="in" filter="dissolve">
                                      <p:cBhvr>
                                        <p:cTn id="118" dur="1000"/>
                                        <p:tgtEl>
                                          <p:spTgt spid="159"/>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148"/>
                                        </p:tgtEl>
                                        <p:attrNameLst>
                                          <p:attrName>style.visibility</p:attrName>
                                        </p:attrNameLst>
                                      </p:cBhvr>
                                      <p:to>
                                        <p:strVal val="visible"/>
                                      </p:to>
                                    </p:set>
                                    <p:animEffect transition="in" filter="dissolve">
                                      <p:cBhvr>
                                        <p:cTn id="121"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0" grpId="0" animBg="1"/>
      <p:bldP spid="90" grpId="1" animBg="1"/>
      <p:bldP spid="94" grpId="0" animBg="1"/>
      <p:bldP spid="94" grpId="1" animBg="1"/>
      <p:bldP spid="299" grpId="0" animBg="1"/>
      <p:bldP spid="299" grpId="1" animBg="1"/>
      <p:bldP spid="303" grpId="0" animBg="1"/>
      <p:bldP spid="303" grpId="1" animBg="1"/>
      <p:bldP spid="148" grpId="0" animBg="1"/>
      <p:bldP spid="149" grpId="0" animBg="1"/>
      <p:bldP spid="149" grpId="1" animBg="1"/>
      <p:bldP spid="149" grpId="2" animBg="1"/>
      <p:bldP spid="149" grpId="3" animBg="1"/>
      <p:bldP spid="159" grpId="0" animBg="1"/>
      <p:bldP spid="309" grpId="0"/>
      <p:bldP spid="309" grpId="1"/>
      <p:bldP spid="161" grpId="0"/>
      <p:bldP spid="161" grpId="1"/>
      <p:bldP spid="82" grpId="0" animBg="1"/>
      <p:bldP spid="82" grpId="1" animBg="1"/>
      <p:bldP spid="75" grpId="0" animBg="1"/>
      <p:bldP spid="75" grpId="1" animBg="1"/>
      <p:bldP spid="162" grpId="0"/>
      <p:bldP spid="162" grpId="1"/>
      <p:bldP spid="7" grpId="0"/>
      <p:bldP spid="57" grpId="0" animBg="1"/>
      <p:bldP spid="57" grpId="1" animBg="1"/>
      <p:bldP spid="58" grpId="0" animBg="1"/>
      <p:bldP spid="58" grpId="1" animBg="1"/>
      <p:bldP spid="59" grpId="0" animBg="1"/>
      <p:bldP spid="5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11AE414A-EE71-FD4C-9FA1-F145D0808084}" type="slidenum">
              <a:rPr lang="en-GB" smtClean="0"/>
              <a:pPr/>
              <a:t>5</a:t>
            </a:fld>
            <a:endParaRPr lang="en-GB"/>
          </a:p>
        </p:txBody>
      </p:sp>
      <p:sp>
        <p:nvSpPr>
          <p:cNvPr id="4" name="Rectangle 3"/>
          <p:cNvSpPr/>
          <p:nvPr/>
        </p:nvSpPr>
        <p:spPr>
          <a:xfrm>
            <a:off x="0" y="4293096"/>
            <a:ext cx="12192000" cy="16321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2" name="Picture 1" descr="BIOBOX FINAL.jpg"/>
          <p:cNvPicPr>
            <a:picLocks noChangeAspect="1"/>
          </p:cNvPicPr>
          <p:nvPr/>
        </p:nvPicPr>
        <p:blipFill rotWithShape="1">
          <a:blip r:embed="rId3">
            <a:extLst>
              <a:ext uri="{28A0092B-C50C-407E-A947-70E740481C1C}">
                <a14:useLocalDpi xmlns:a14="http://schemas.microsoft.com/office/drawing/2010/main" val="0"/>
              </a:ext>
            </a:extLst>
          </a:blip>
          <a:srcRect t="24033" b="13600"/>
          <a:stretch/>
        </p:blipFill>
        <p:spPr>
          <a:xfrm>
            <a:off x="0" y="1648178"/>
            <a:ext cx="12192000" cy="4277101"/>
          </a:xfrm>
          <a:prstGeom prst="rect">
            <a:avLst/>
          </a:prstGeom>
          <a:effectLst>
            <a:softEdge rad="88900"/>
          </a:effectLst>
        </p:spPr>
      </p:pic>
      <p:sp>
        <p:nvSpPr>
          <p:cNvPr id="111" name="TextBox 110"/>
          <p:cNvSpPr txBox="1"/>
          <p:nvPr/>
        </p:nvSpPr>
        <p:spPr>
          <a:xfrm>
            <a:off x="7695029" y="2069084"/>
            <a:ext cx="2016224" cy="1323054"/>
          </a:xfrm>
          <a:prstGeom prst="rect">
            <a:avLst/>
          </a:prstGeom>
          <a:solidFill>
            <a:schemeClr val="bg1">
              <a:alpha val="70000"/>
            </a:schemeClr>
          </a:solidFill>
          <a:effectLst>
            <a:softEdge rad="38100"/>
          </a:effectLst>
        </p:spPr>
        <p:txBody>
          <a:bodyPr wrap="square" rtlCol="0">
            <a:spAutoFit/>
          </a:bodyPr>
          <a:lstStyle/>
          <a:p>
            <a:r>
              <a:rPr lang="en-US" sz="1333" dirty="0"/>
              <a:t>The effluent then passes into the Clarifier where the sludge settles at the bottom and the clear water separates at the top.</a:t>
            </a:r>
          </a:p>
        </p:txBody>
      </p:sp>
      <p:sp>
        <p:nvSpPr>
          <p:cNvPr id="112" name="TextBox 111"/>
          <p:cNvSpPr txBox="1"/>
          <p:nvPr/>
        </p:nvSpPr>
        <p:spPr>
          <a:xfrm>
            <a:off x="7320947" y="5572067"/>
            <a:ext cx="3009483" cy="912814"/>
          </a:xfrm>
          <a:prstGeom prst="rect">
            <a:avLst/>
          </a:prstGeom>
          <a:solidFill>
            <a:schemeClr val="bg1">
              <a:alpha val="70000"/>
            </a:schemeClr>
          </a:solidFill>
          <a:effectLst>
            <a:softEdge rad="38100"/>
          </a:effectLst>
        </p:spPr>
        <p:txBody>
          <a:bodyPr wrap="square" rtlCol="0">
            <a:spAutoFit/>
          </a:bodyPr>
          <a:lstStyle/>
          <a:p>
            <a:r>
              <a:rPr lang="en-US" sz="1333" dirty="0"/>
              <a:t>The accumulated sludge at the bottom of the clarifier is recycled back to the Primary Treatment tank and the clear water enters the storage tank.</a:t>
            </a:r>
          </a:p>
        </p:txBody>
      </p:sp>
      <p:sp>
        <p:nvSpPr>
          <p:cNvPr id="130" name="TextBox 129"/>
          <p:cNvSpPr txBox="1"/>
          <p:nvPr/>
        </p:nvSpPr>
        <p:spPr>
          <a:xfrm>
            <a:off x="10611837" y="3728843"/>
            <a:ext cx="1425872" cy="1938416"/>
          </a:xfrm>
          <a:prstGeom prst="rect">
            <a:avLst/>
          </a:prstGeom>
          <a:solidFill>
            <a:schemeClr val="bg1">
              <a:alpha val="70000"/>
            </a:schemeClr>
          </a:solidFill>
          <a:effectLst>
            <a:softEdge rad="38100"/>
          </a:effectLst>
        </p:spPr>
        <p:txBody>
          <a:bodyPr wrap="square" rtlCol="0">
            <a:spAutoFit/>
          </a:bodyPr>
          <a:lstStyle/>
          <a:p>
            <a:r>
              <a:rPr lang="en-US" sz="1333" dirty="0"/>
              <a:t>The final product is a </a:t>
            </a:r>
            <a:r>
              <a:rPr lang="en-US" sz="1333"/>
              <a:t>clear &amp; </a:t>
            </a:r>
            <a:r>
              <a:rPr lang="en-US" sz="1333" dirty="0" err="1"/>
              <a:t>odourless</a:t>
            </a:r>
            <a:r>
              <a:rPr lang="en-US" sz="1333" dirty="0"/>
              <a:t> effluent ready for discharge to the environment or water reuse applications such as irrigation</a:t>
            </a:r>
          </a:p>
        </p:txBody>
      </p:sp>
      <p:sp>
        <p:nvSpPr>
          <p:cNvPr id="150" name="U-Turn Arrow 149"/>
          <p:cNvSpPr/>
          <p:nvPr/>
        </p:nvSpPr>
        <p:spPr>
          <a:xfrm>
            <a:off x="7778287" y="3785649"/>
            <a:ext cx="576064" cy="698401"/>
          </a:xfrm>
          <a:prstGeom prst="uturnArrow">
            <a:avLst>
              <a:gd name="adj1" fmla="val 3793"/>
              <a:gd name="adj2" fmla="val 25000"/>
              <a:gd name="adj3" fmla="val 17179"/>
              <a:gd name="adj4" fmla="val 43750"/>
              <a:gd name="adj5" fmla="val 65615"/>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151" name="U-Turn Arrow 150"/>
          <p:cNvSpPr/>
          <p:nvPr/>
        </p:nvSpPr>
        <p:spPr>
          <a:xfrm>
            <a:off x="9072331" y="3813044"/>
            <a:ext cx="576064" cy="698401"/>
          </a:xfrm>
          <a:prstGeom prst="uturnArrow">
            <a:avLst>
              <a:gd name="adj1" fmla="val 3793"/>
              <a:gd name="adj2" fmla="val 25000"/>
              <a:gd name="adj3" fmla="val 17179"/>
              <a:gd name="adj4" fmla="val 43750"/>
              <a:gd name="adj5" fmla="val 65615"/>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305" name="U-Turn Arrow 304"/>
          <p:cNvSpPr/>
          <p:nvPr/>
        </p:nvSpPr>
        <p:spPr>
          <a:xfrm flipH="1" flipV="1">
            <a:off x="2639616" y="5349212"/>
            <a:ext cx="5946291" cy="192016"/>
          </a:xfrm>
          <a:prstGeom prst="uturnArrow">
            <a:avLst>
              <a:gd name="adj1" fmla="val 7132"/>
              <a:gd name="adj2" fmla="val 25000"/>
              <a:gd name="adj3" fmla="val 38229"/>
              <a:gd name="adj4" fmla="val 43750"/>
              <a:gd name="adj5" fmla="val 100000"/>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grpSp>
        <p:nvGrpSpPr>
          <p:cNvPr id="308" name="Group 307"/>
          <p:cNvGrpSpPr/>
          <p:nvPr/>
        </p:nvGrpSpPr>
        <p:grpSpPr>
          <a:xfrm>
            <a:off x="5323052" y="3140968"/>
            <a:ext cx="1838785" cy="1491597"/>
            <a:chOff x="3992288" y="2343402"/>
            <a:chExt cx="1379089" cy="1118698"/>
          </a:xfrm>
        </p:grpSpPr>
        <p:sp>
          <p:nvSpPr>
            <p:cNvPr id="307" name="Down Arrow 306"/>
            <p:cNvSpPr/>
            <p:nvPr/>
          </p:nvSpPr>
          <p:spPr>
            <a:xfrm rot="18900000">
              <a:off x="5325658" y="2343402"/>
              <a:ext cx="45719" cy="1118698"/>
            </a:xfrm>
            <a:prstGeom prst="downArrow">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6" name="Down Arrow 155"/>
            <p:cNvSpPr/>
            <p:nvPr/>
          </p:nvSpPr>
          <p:spPr>
            <a:xfrm rot="2700000">
              <a:off x="4528777" y="2355387"/>
              <a:ext cx="45719" cy="1118698"/>
            </a:xfrm>
            <a:prstGeom prst="downArrow">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7" name="Down Arrow 156"/>
            <p:cNvSpPr/>
            <p:nvPr/>
          </p:nvSpPr>
          <p:spPr>
            <a:xfrm>
              <a:off x="4918245" y="2532525"/>
              <a:ext cx="45719" cy="869679"/>
            </a:xfrm>
            <a:prstGeom prst="downArrow">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163" name="TextBox 162"/>
          <p:cNvSpPr txBox="1"/>
          <p:nvPr/>
        </p:nvSpPr>
        <p:spPr>
          <a:xfrm>
            <a:off x="5961369" y="4574666"/>
            <a:ext cx="1464322" cy="297454"/>
          </a:xfrm>
          <a:prstGeom prst="rect">
            <a:avLst/>
          </a:prstGeom>
          <a:noFill/>
        </p:spPr>
        <p:txBody>
          <a:bodyPr wrap="square" rtlCol="0">
            <a:spAutoFit/>
          </a:bodyPr>
          <a:lstStyle/>
          <a:p>
            <a:r>
              <a:rPr lang="en-US" sz="1333" smtClean="0">
                <a:solidFill>
                  <a:schemeClr val="bg1"/>
                </a:solidFill>
              </a:rPr>
              <a:t>3 Stage </a:t>
            </a:r>
            <a:r>
              <a:rPr lang="en-US" sz="1333" dirty="0" err="1" smtClean="0">
                <a:solidFill>
                  <a:schemeClr val="bg1"/>
                </a:solidFill>
              </a:rPr>
              <a:t>Bioreactos</a:t>
            </a:r>
            <a:endParaRPr lang="en-US" sz="1333" dirty="0">
              <a:solidFill>
                <a:schemeClr val="bg1"/>
              </a:solidFill>
            </a:endParaRPr>
          </a:p>
        </p:txBody>
      </p:sp>
      <p:sp>
        <p:nvSpPr>
          <p:cNvPr id="164" name="TextBox 163"/>
          <p:cNvSpPr txBox="1"/>
          <p:nvPr/>
        </p:nvSpPr>
        <p:spPr>
          <a:xfrm>
            <a:off x="8233666" y="5020919"/>
            <a:ext cx="1414729" cy="297454"/>
          </a:xfrm>
          <a:prstGeom prst="rect">
            <a:avLst/>
          </a:prstGeom>
          <a:noFill/>
        </p:spPr>
        <p:txBody>
          <a:bodyPr wrap="square" rtlCol="0">
            <a:spAutoFit/>
          </a:bodyPr>
          <a:lstStyle/>
          <a:p>
            <a:r>
              <a:rPr lang="en-US" sz="1333" dirty="0">
                <a:solidFill>
                  <a:schemeClr val="bg1"/>
                </a:solidFill>
              </a:rPr>
              <a:t>Clarifier</a:t>
            </a:r>
          </a:p>
        </p:txBody>
      </p:sp>
      <p:sp>
        <p:nvSpPr>
          <p:cNvPr id="165" name="TextBox 164"/>
          <p:cNvSpPr txBox="1"/>
          <p:nvPr/>
        </p:nvSpPr>
        <p:spPr>
          <a:xfrm>
            <a:off x="9421084" y="4813750"/>
            <a:ext cx="1414729" cy="502573"/>
          </a:xfrm>
          <a:prstGeom prst="rect">
            <a:avLst/>
          </a:prstGeom>
          <a:noFill/>
        </p:spPr>
        <p:txBody>
          <a:bodyPr wrap="square" rtlCol="0">
            <a:spAutoFit/>
          </a:bodyPr>
          <a:lstStyle/>
          <a:p>
            <a:r>
              <a:rPr lang="en-US" sz="1333" dirty="0">
                <a:solidFill>
                  <a:schemeClr val="bg1"/>
                </a:solidFill>
              </a:rPr>
              <a:t>Storage</a:t>
            </a:r>
          </a:p>
          <a:p>
            <a:r>
              <a:rPr lang="en-US" sz="1333" dirty="0">
                <a:solidFill>
                  <a:schemeClr val="bg1"/>
                </a:solidFill>
              </a:rPr>
              <a:t>Tank</a:t>
            </a:r>
          </a:p>
        </p:txBody>
      </p:sp>
      <p:sp>
        <p:nvSpPr>
          <p:cNvPr id="98" name="TextBox 97"/>
          <p:cNvSpPr txBox="1"/>
          <p:nvPr/>
        </p:nvSpPr>
        <p:spPr>
          <a:xfrm>
            <a:off x="5319372" y="2014165"/>
            <a:ext cx="2746947" cy="1528175"/>
          </a:xfrm>
          <a:prstGeom prst="rect">
            <a:avLst/>
          </a:prstGeom>
          <a:solidFill>
            <a:schemeClr val="bg1">
              <a:alpha val="70000"/>
            </a:schemeClr>
          </a:solidFill>
          <a:effectLst>
            <a:softEdge rad="38100"/>
          </a:effectLst>
        </p:spPr>
        <p:txBody>
          <a:bodyPr wrap="square" rtlCol="0">
            <a:spAutoFit/>
          </a:bodyPr>
          <a:lstStyle/>
          <a:p>
            <a:r>
              <a:rPr lang="en-US" sz="1333" dirty="0"/>
              <a:t>Inside the </a:t>
            </a:r>
            <a:r>
              <a:rPr lang="en-US" sz="1333" dirty="0" smtClean="0"/>
              <a:t>Bioreactors, an enormous population of specialized bacteria grow </a:t>
            </a:r>
            <a:r>
              <a:rPr lang="en-US" sz="1333" dirty="0"/>
              <a:t>on the fixed film media.  The organisms survive by feeding on the nutrients present in the wastewater, as well as oxygen introduced by aeration.</a:t>
            </a:r>
          </a:p>
        </p:txBody>
      </p:sp>
      <p:grpSp>
        <p:nvGrpSpPr>
          <p:cNvPr id="316" name="Group 315"/>
          <p:cNvGrpSpPr/>
          <p:nvPr/>
        </p:nvGrpSpPr>
        <p:grpSpPr>
          <a:xfrm>
            <a:off x="5341388" y="5437381"/>
            <a:ext cx="1920213" cy="1283951"/>
            <a:chOff x="3589651" y="4105984"/>
            <a:chExt cx="1440160" cy="962963"/>
          </a:xfrm>
        </p:grpSpPr>
        <p:sp>
          <p:nvSpPr>
            <p:cNvPr id="312" name="Line Callout 3 (No Border) 311"/>
            <p:cNvSpPr/>
            <p:nvPr/>
          </p:nvSpPr>
          <p:spPr>
            <a:xfrm flipV="1">
              <a:off x="3589651" y="4105984"/>
              <a:ext cx="1440160" cy="961813"/>
            </a:xfrm>
            <a:prstGeom prst="callout3">
              <a:avLst>
                <a:gd name="adj1" fmla="val 18750"/>
                <a:gd name="adj2" fmla="val -8333"/>
                <a:gd name="adj3" fmla="val 18750"/>
                <a:gd name="adj4" fmla="val -16667"/>
                <a:gd name="adj5" fmla="val 100000"/>
                <a:gd name="adj6" fmla="val -16667"/>
                <a:gd name="adj7" fmla="val 172448"/>
                <a:gd name="adj8" fmla="val 52042"/>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69" name="Picture 168"/>
            <p:cNvPicPr/>
            <p:nvPr/>
          </p:nvPicPr>
          <p:blipFill rotWithShape="1">
            <a:blip r:embed="rId4">
              <a:extLst>
                <a:ext uri="{28A0092B-C50C-407E-A947-70E740481C1C}">
                  <a14:useLocalDpi xmlns:a14="http://schemas.microsoft.com/office/drawing/2010/main" val="0"/>
                </a:ext>
              </a:extLst>
            </a:blip>
            <a:srcRect l="10468" t="39892" r="12070" b="16576"/>
            <a:stretch/>
          </p:blipFill>
          <p:spPr>
            <a:xfrm>
              <a:off x="3635896" y="4186419"/>
              <a:ext cx="1328068" cy="688039"/>
            </a:xfrm>
            <a:prstGeom prst="rect">
              <a:avLst/>
            </a:prstGeom>
          </p:spPr>
        </p:pic>
        <p:sp>
          <p:nvSpPr>
            <p:cNvPr id="314" name="TextBox 313"/>
            <p:cNvSpPr txBox="1"/>
            <p:nvPr/>
          </p:nvSpPr>
          <p:spPr>
            <a:xfrm>
              <a:off x="3635897" y="4861198"/>
              <a:ext cx="1368152" cy="207749"/>
            </a:xfrm>
            <a:prstGeom prst="rect">
              <a:avLst/>
            </a:prstGeom>
            <a:noFill/>
          </p:spPr>
          <p:txBody>
            <a:bodyPr wrap="square" rtlCol="0">
              <a:spAutoFit/>
            </a:bodyPr>
            <a:lstStyle/>
            <a:p>
              <a:pPr algn="ctr"/>
              <a:r>
                <a:rPr lang="en-US" sz="1200" dirty="0"/>
                <a:t>FIXED FILM MEDIA</a:t>
              </a:r>
            </a:p>
          </p:txBody>
        </p:sp>
      </p:grpSp>
      <p:grpSp>
        <p:nvGrpSpPr>
          <p:cNvPr id="6" name="Group 5"/>
          <p:cNvGrpSpPr/>
          <p:nvPr/>
        </p:nvGrpSpPr>
        <p:grpSpPr>
          <a:xfrm>
            <a:off x="2162047" y="1701126"/>
            <a:ext cx="8911429" cy="3734434"/>
            <a:chOff x="1064225" y="7109669"/>
            <a:chExt cx="8911429" cy="3734434"/>
          </a:xfrm>
        </p:grpSpPr>
        <p:pic>
          <p:nvPicPr>
            <p:cNvPr id="50" name="Picture 49"/>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a:off x="3852469" y="4720920"/>
              <a:ext cx="3334939" cy="8911427"/>
            </a:xfrm>
            <a:prstGeom prst="rect">
              <a:avLst/>
            </a:prstGeom>
            <a:noFill/>
            <a:ln>
              <a:noFill/>
            </a:ln>
          </p:spPr>
        </p:pic>
        <p:sp>
          <p:nvSpPr>
            <p:cNvPr id="41" name="TextBox 40"/>
            <p:cNvSpPr txBox="1"/>
            <p:nvPr/>
          </p:nvSpPr>
          <p:spPr>
            <a:xfrm>
              <a:off x="1064225" y="7123656"/>
              <a:ext cx="3009483" cy="369332"/>
            </a:xfrm>
            <a:prstGeom prst="rect">
              <a:avLst/>
            </a:prstGeom>
            <a:solidFill>
              <a:schemeClr val="bg1">
                <a:alpha val="70000"/>
              </a:schemeClr>
            </a:solidFill>
            <a:effectLst>
              <a:softEdge rad="38100"/>
            </a:effectLst>
          </p:spPr>
          <p:txBody>
            <a:bodyPr wrap="square" rtlCol="0">
              <a:spAutoFit/>
            </a:bodyPr>
            <a:lstStyle/>
            <a:p>
              <a:pPr algn="ctr"/>
              <a:r>
                <a:rPr lang="en-US" dirty="0" smtClean="0">
                  <a:solidFill>
                    <a:srgbClr val="00B0F0"/>
                  </a:solidFill>
                </a:rPr>
                <a:t>NEW MEDIA</a:t>
              </a:r>
              <a:endParaRPr lang="en-US" dirty="0">
                <a:solidFill>
                  <a:srgbClr val="00B0F0"/>
                </a:solidFill>
              </a:endParaRPr>
            </a:p>
          </p:txBody>
        </p:sp>
        <p:sp>
          <p:nvSpPr>
            <p:cNvPr id="43" name="TextBox 42"/>
            <p:cNvSpPr txBox="1"/>
            <p:nvPr/>
          </p:nvSpPr>
          <p:spPr>
            <a:xfrm>
              <a:off x="4211782" y="7123656"/>
              <a:ext cx="2905720" cy="369332"/>
            </a:xfrm>
            <a:prstGeom prst="rect">
              <a:avLst/>
            </a:prstGeom>
            <a:solidFill>
              <a:schemeClr val="bg1">
                <a:alpha val="70000"/>
              </a:schemeClr>
            </a:solidFill>
            <a:effectLst>
              <a:softEdge rad="38100"/>
            </a:effectLst>
          </p:spPr>
          <p:txBody>
            <a:bodyPr wrap="square" rtlCol="0">
              <a:spAutoFit/>
            </a:bodyPr>
            <a:lstStyle/>
            <a:p>
              <a:pPr algn="ctr"/>
              <a:r>
                <a:rPr lang="en-US" dirty="0" smtClean="0">
                  <a:solidFill>
                    <a:srgbClr val="92D050"/>
                  </a:solidFill>
                </a:rPr>
                <a:t>BIOMASS GROWTH</a:t>
              </a:r>
              <a:endParaRPr lang="en-US" dirty="0">
                <a:solidFill>
                  <a:srgbClr val="92D050"/>
                </a:solidFill>
              </a:endParaRPr>
            </a:p>
          </p:txBody>
        </p:sp>
        <p:sp>
          <p:nvSpPr>
            <p:cNvPr id="44" name="TextBox 43"/>
            <p:cNvSpPr txBox="1"/>
            <p:nvPr/>
          </p:nvSpPr>
          <p:spPr>
            <a:xfrm>
              <a:off x="7173806" y="7109669"/>
              <a:ext cx="2801848" cy="369332"/>
            </a:xfrm>
            <a:prstGeom prst="rect">
              <a:avLst/>
            </a:prstGeom>
            <a:solidFill>
              <a:schemeClr val="bg1">
                <a:alpha val="70000"/>
              </a:schemeClr>
            </a:solidFill>
            <a:effectLst>
              <a:softEdge rad="38100"/>
            </a:effectLst>
          </p:spPr>
          <p:txBody>
            <a:bodyPr wrap="square" rtlCol="0">
              <a:spAutoFit/>
            </a:bodyPr>
            <a:lstStyle/>
            <a:p>
              <a:pPr algn="ctr"/>
              <a:r>
                <a:rPr lang="en-US" dirty="0" smtClean="0">
                  <a:solidFill>
                    <a:srgbClr val="92D050"/>
                  </a:solidFill>
                </a:rPr>
                <a:t>BIOMASS GROWTH</a:t>
              </a:r>
              <a:endParaRPr lang="en-US" dirty="0">
                <a:solidFill>
                  <a:srgbClr val="92D050"/>
                </a:solidFill>
              </a:endParaRPr>
            </a:p>
          </p:txBody>
        </p:sp>
      </p:grpSp>
      <p:sp>
        <p:nvSpPr>
          <p:cNvPr id="47" name="Title 3"/>
          <p:cNvSpPr>
            <a:spLocks noGrp="1"/>
          </p:cNvSpPr>
          <p:nvPr>
            <p:ph type="title"/>
          </p:nvPr>
        </p:nvSpPr>
        <p:spPr>
          <a:xfrm>
            <a:off x="1082040" y="515260"/>
            <a:ext cx="10027920" cy="548640"/>
          </a:xfrm>
        </p:spPr>
        <p:txBody>
          <a:bodyPr>
            <a:normAutofit fontScale="90000"/>
          </a:bodyPr>
          <a:lstStyle/>
          <a:p>
            <a:r>
              <a:rPr lang="en-US" dirty="0" smtClean="0">
                <a:solidFill>
                  <a:srgbClr val="00B0F0"/>
                </a:solidFill>
              </a:rPr>
              <a:t>EnpurE process flow</a:t>
            </a:r>
            <a:endParaRPr lang="en-GB" dirty="0">
              <a:solidFill>
                <a:srgbClr val="92D050"/>
              </a:solidFill>
            </a:endParaRPr>
          </a:p>
        </p:txBody>
      </p:sp>
      <p:sp>
        <p:nvSpPr>
          <p:cNvPr id="48" name="TextBox 47"/>
          <p:cNvSpPr txBox="1"/>
          <p:nvPr/>
        </p:nvSpPr>
        <p:spPr>
          <a:xfrm>
            <a:off x="92456" y="1238945"/>
            <a:ext cx="5504840" cy="461665"/>
          </a:xfrm>
          <a:prstGeom prst="rect">
            <a:avLst/>
          </a:prstGeom>
          <a:noFill/>
        </p:spPr>
        <p:txBody>
          <a:bodyPr wrap="none" rtlCol="0">
            <a:spAutoFit/>
          </a:bodyPr>
          <a:lstStyle/>
          <a:p>
            <a:r>
              <a:rPr lang="en-US" sz="2400" dirty="0" smtClean="0">
                <a:solidFill>
                  <a:srgbClr val="92D050"/>
                </a:solidFill>
              </a:rPr>
              <a:t>STEP 2: AEROBIC BIOLOGICAL TREATMENT</a:t>
            </a:r>
            <a:endParaRPr lang="en-US" sz="2400" dirty="0"/>
          </a:p>
        </p:txBody>
      </p:sp>
      <p:grpSp>
        <p:nvGrpSpPr>
          <p:cNvPr id="49" name="Group 48"/>
          <p:cNvGrpSpPr/>
          <p:nvPr/>
        </p:nvGrpSpPr>
        <p:grpSpPr>
          <a:xfrm>
            <a:off x="2215018" y="2481641"/>
            <a:ext cx="8798359" cy="1022486"/>
            <a:chOff x="927179" y="6027712"/>
            <a:chExt cx="9720765" cy="1107320"/>
          </a:xfrm>
        </p:grpSpPr>
        <p:sp>
          <p:nvSpPr>
            <p:cNvPr id="51" name="TextBox 50"/>
            <p:cNvSpPr txBox="1"/>
            <p:nvPr/>
          </p:nvSpPr>
          <p:spPr>
            <a:xfrm>
              <a:off x="7667874" y="6035102"/>
              <a:ext cx="2980070" cy="1099930"/>
            </a:xfrm>
            <a:prstGeom prst="rect">
              <a:avLst/>
            </a:prstGeom>
            <a:noFill/>
          </p:spPr>
          <p:txBody>
            <a:bodyPr wrap="square" rtlCol="0">
              <a:spAutoFit/>
            </a:bodyPr>
            <a:lstStyle/>
            <a:p>
              <a:pPr marL="342900" indent="-342900">
                <a:buFont typeface="Arial" charset="0"/>
                <a:buChar char="•"/>
              </a:pPr>
              <a:r>
                <a:rPr lang="en-US" sz="2000" dirty="0" smtClean="0">
                  <a:solidFill>
                    <a:srgbClr val="FFFF00"/>
                  </a:solidFill>
                </a:rPr>
                <a:t>Anti-Clog Design</a:t>
              </a:r>
            </a:p>
            <a:p>
              <a:pPr marL="342900" indent="-342900">
                <a:buFont typeface="Arial" charset="0"/>
                <a:buChar char="•"/>
              </a:pPr>
              <a:r>
                <a:rPr lang="en-US" sz="2000" dirty="0" smtClean="0">
                  <a:solidFill>
                    <a:srgbClr val="FFFF00"/>
                  </a:solidFill>
                </a:rPr>
                <a:t>Easy to clean if needed</a:t>
              </a:r>
              <a:endParaRPr lang="en-US" sz="2000" dirty="0">
                <a:solidFill>
                  <a:srgbClr val="FFFF00"/>
                </a:solidFill>
              </a:endParaRPr>
            </a:p>
          </p:txBody>
        </p:sp>
        <p:sp>
          <p:nvSpPr>
            <p:cNvPr id="52" name="TextBox 51"/>
            <p:cNvSpPr txBox="1"/>
            <p:nvPr/>
          </p:nvSpPr>
          <p:spPr>
            <a:xfrm>
              <a:off x="4339180" y="6027712"/>
              <a:ext cx="2856495" cy="1099931"/>
            </a:xfrm>
            <a:prstGeom prst="rect">
              <a:avLst/>
            </a:prstGeom>
            <a:noFill/>
          </p:spPr>
          <p:txBody>
            <a:bodyPr wrap="square" rtlCol="0">
              <a:spAutoFit/>
            </a:bodyPr>
            <a:lstStyle/>
            <a:p>
              <a:pPr marL="342900" indent="-342900">
                <a:buFont typeface="Arial" charset="0"/>
                <a:buChar char="•"/>
              </a:pPr>
              <a:r>
                <a:rPr lang="en-US" sz="2000" dirty="0" smtClean="0">
                  <a:solidFill>
                    <a:srgbClr val="FFFF00"/>
                  </a:solidFill>
                </a:rPr>
                <a:t>High Surface Area</a:t>
              </a:r>
            </a:p>
            <a:p>
              <a:pPr marL="342900" indent="-342900">
                <a:buFont typeface="Arial" charset="0"/>
                <a:buChar char="•"/>
              </a:pPr>
              <a:r>
                <a:rPr lang="en-US" sz="2000" dirty="0" smtClean="0">
                  <a:solidFill>
                    <a:srgbClr val="FFFF00"/>
                  </a:solidFill>
                </a:rPr>
                <a:t>Huge Bacteria Population</a:t>
              </a:r>
            </a:p>
          </p:txBody>
        </p:sp>
        <p:sp>
          <p:nvSpPr>
            <p:cNvPr id="53" name="TextBox 52"/>
            <p:cNvSpPr txBox="1"/>
            <p:nvPr/>
          </p:nvSpPr>
          <p:spPr>
            <a:xfrm>
              <a:off x="927179" y="6043353"/>
              <a:ext cx="3529762" cy="707886"/>
            </a:xfrm>
            <a:prstGeom prst="rect">
              <a:avLst/>
            </a:prstGeom>
            <a:noFill/>
          </p:spPr>
          <p:txBody>
            <a:bodyPr wrap="square" rtlCol="0">
              <a:spAutoFit/>
            </a:bodyPr>
            <a:lstStyle/>
            <a:p>
              <a:r>
                <a:rPr lang="en-US" sz="2000" dirty="0" smtClean="0">
                  <a:solidFill>
                    <a:srgbClr val="FFFF00"/>
                  </a:solidFill>
                </a:rPr>
                <a:t>Extremely Robust – 15 Year Warrantee!</a:t>
              </a:r>
              <a:endParaRPr lang="en-US" sz="2000" dirty="0">
                <a:solidFill>
                  <a:srgbClr val="FFFF00"/>
                </a:solidFill>
              </a:endParaRPr>
            </a:p>
          </p:txBody>
        </p:sp>
      </p:grpSp>
      <p:sp>
        <p:nvSpPr>
          <p:cNvPr id="56" name="TextBox 55"/>
          <p:cNvSpPr txBox="1"/>
          <p:nvPr/>
        </p:nvSpPr>
        <p:spPr>
          <a:xfrm>
            <a:off x="1458909" y="1782048"/>
            <a:ext cx="3009483" cy="369332"/>
          </a:xfrm>
          <a:prstGeom prst="rect">
            <a:avLst/>
          </a:prstGeom>
          <a:solidFill>
            <a:schemeClr val="bg1">
              <a:alpha val="70000"/>
            </a:schemeClr>
          </a:solidFill>
          <a:effectLst>
            <a:softEdge rad="38100"/>
          </a:effectLst>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kern="1200" dirty="0" smtClean="0">
                <a:solidFill>
                  <a:srgbClr val="00B0F0"/>
                </a:solidFill>
              </a:rPr>
              <a:t>FINE BUBBLE AERATION</a:t>
            </a:r>
            <a:endParaRPr lang="en-US" kern="1200" dirty="0">
              <a:solidFill>
                <a:srgbClr val="00B0F0"/>
              </a:solidFill>
            </a:endParaRPr>
          </a:p>
        </p:txBody>
      </p:sp>
      <p:pic>
        <p:nvPicPr>
          <p:cNvPr id="16" name="Picture 15"/>
          <p:cNvPicPr>
            <a:picLocks noChangeAspect="1"/>
          </p:cNvPicPr>
          <p:nvPr/>
        </p:nvPicPr>
        <p:blipFill>
          <a:blip r:embed="rId6"/>
          <a:stretch>
            <a:fillRect/>
          </a:stretch>
        </p:blipFill>
        <p:spPr>
          <a:xfrm>
            <a:off x="1199471" y="2218315"/>
            <a:ext cx="3903003" cy="3903003"/>
          </a:xfrm>
          <a:prstGeom prst="rect">
            <a:avLst/>
          </a:prstGeom>
        </p:spPr>
      </p:pic>
      <p:sp>
        <p:nvSpPr>
          <p:cNvPr id="76" name="TextBox 75"/>
          <p:cNvSpPr txBox="1"/>
          <p:nvPr/>
        </p:nvSpPr>
        <p:spPr>
          <a:xfrm>
            <a:off x="5102722" y="2090710"/>
            <a:ext cx="6366772" cy="1323054"/>
          </a:xfrm>
          <a:prstGeom prst="rect">
            <a:avLst/>
          </a:prstGeom>
          <a:solidFill>
            <a:schemeClr val="bg1">
              <a:alpha val="70000"/>
            </a:schemeClr>
          </a:solidFill>
          <a:effectLst>
            <a:softEdge rad="38100"/>
          </a:effectLst>
        </p:spPr>
        <p:txBody>
          <a:bodyPr wrap="square" rtlCol="0">
            <a:spAutoFit/>
          </a:bodyPr>
          <a:lstStyle/>
          <a:p>
            <a:r>
              <a:rPr lang="en-US" sz="1333" dirty="0" smtClean="0">
                <a:solidFill>
                  <a:srgbClr val="00B0F0"/>
                </a:solidFill>
              </a:rPr>
              <a:t>Aeration is required to:</a:t>
            </a:r>
          </a:p>
          <a:p>
            <a:pPr marL="285750" indent="-285750">
              <a:buFont typeface="Arial" charset="0"/>
              <a:buChar char="•"/>
            </a:pPr>
            <a:r>
              <a:rPr lang="en-US" sz="1333" dirty="0" smtClean="0">
                <a:solidFill>
                  <a:srgbClr val="00B0F0"/>
                </a:solidFill>
              </a:rPr>
              <a:t>Provide Oxygen to the Bacteria</a:t>
            </a:r>
          </a:p>
          <a:p>
            <a:pPr marL="285750" indent="-285750">
              <a:buFont typeface="Arial" charset="0"/>
              <a:buChar char="•"/>
            </a:pPr>
            <a:r>
              <a:rPr lang="en-US" sz="1333" dirty="0" smtClean="0">
                <a:solidFill>
                  <a:srgbClr val="00B0F0"/>
                </a:solidFill>
              </a:rPr>
              <a:t>To circulate the water bringing food (waste) &amp; Oxygen into contact with the bacteria growing on the Fixed-Film Media</a:t>
            </a:r>
          </a:p>
          <a:p>
            <a:pPr marL="285750" indent="-285750">
              <a:buFont typeface="Arial" charset="0"/>
              <a:buChar char="•"/>
            </a:pPr>
            <a:r>
              <a:rPr lang="en-US" sz="1333" dirty="0" smtClean="0">
                <a:solidFill>
                  <a:srgbClr val="00B0F0"/>
                </a:solidFill>
              </a:rPr>
              <a:t>The Bubbles scour the Fixed-Film Media brushing off excess Biomass. This keeps the Biofilm thickness on the Fixed-Film Media in check</a:t>
            </a:r>
            <a:endParaRPr lang="en-US" sz="1333" dirty="0">
              <a:solidFill>
                <a:srgbClr val="00B0F0"/>
              </a:solidFill>
            </a:endParaRPr>
          </a:p>
        </p:txBody>
      </p:sp>
      <p:grpSp>
        <p:nvGrpSpPr>
          <p:cNvPr id="77" name="Group 76"/>
          <p:cNvGrpSpPr/>
          <p:nvPr/>
        </p:nvGrpSpPr>
        <p:grpSpPr>
          <a:xfrm>
            <a:off x="5666389" y="3230532"/>
            <a:ext cx="1379089" cy="1118698"/>
            <a:chOff x="3992288" y="2343402"/>
            <a:chExt cx="1379089" cy="1118698"/>
          </a:xfrm>
        </p:grpSpPr>
        <p:sp>
          <p:nvSpPr>
            <p:cNvPr id="78" name="Down Arrow 77"/>
            <p:cNvSpPr/>
            <p:nvPr/>
          </p:nvSpPr>
          <p:spPr>
            <a:xfrm rot="18900000">
              <a:off x="5325658" y="2343402"/>
              <a:ext cx="45719" cy="1118698"/>
            </a:xfrm>
            <a:prstGeom prst="downArrow">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Down Arrow 78"/>
            <p:cNvSpPr/>
            <p:nvPr/>
          </p:nvSpPr>
          <p:spPr>
            <a:xfrm rot="2700000">
              <a:off x="4528777" y="2355387"/>
              <a:ext cx="45719" cy="1118698"/>
            </a:xfrm>
            <a:prstGeom prst="downArrow">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Down Arrow 79"/>
            <p:cNvSpPr/>
            <p:nvPr/>
          </p:nvSpPr>
          <p:spPr>
            <a:xfrm>
              <a:off x="4918245" y="2532525"/>
              <a:ext cx="45719" cy="869679"/>
            </a:xfrm>
            <a:prstGeom prst="downArrow">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1" name="Content Placeholder 5"/>
          <p:cNvPicPr>
            <a:picLocks noChangeAspect="1"/>
          </p:cNvPicPr>
          <p:nvPr/>
        </p:nvPicPr>
        <p:blipFill rotWithShape="1">
          <a:blip r:embed="rId7"/>
          <a:srcRect l="6732" t="6763"/>
          <a:stretch/>
        </p:blipFill>
        <p:spPr>
          <a:xfrm>
            <a:off x="10141396" y="3451588"/>
            <a:ext cx="1987593" cy="3258130"/>
          </a:xfrm>
          <a:prstGeom prst="rect">
            <a:avLst/>
          </a:prstGeom>
        </p:spPr>
      </p:pic>
      <p:sp>
        <p:nvSpPr>
          <p:cNvPr id="85" name="TextBox 84"/>
          <p:cNvSpPr txBox="1"/>
          <p:nvPr/>
        </p:nvSpPr>
        <p:spPr>
          <a:xfrm>
            <a:off x="7274256" y="3637258"/>
            <a:ext cx="2892440" cy="1815882"/>
          </a:xfrm>
          <a:prstGeom prst="rect">
            <a:avLst/>
          </a:prstGeom>
          <a:solidFill>
            <a:schemeClr val="bg1">
              <a:alpha val="70000"/>
            </a:schemeClr>
          </a:solidFill>
          <a:effectLst>
            <a:softEdge rad="38100"/>
          </a:effectLst>
        </p:spPr>
        <p:txBody>
          <a:bodyPr wrap="square" rtlCol="0">
            <a:spAutoFit/>
          </a:bodyPr>
          <a:lstStyle/>
          <a:p>
            <a:r>
              <a:rPr lang="en-US" sz="1400" dirty="0"/>
              <a:t>GTB Positive displacement A</a:t>
            </a:r>
            <a:r>
              <a:rPr lang="en-US" sz="1400" dirty="0" smtClean="0"/>
              <a:t>eration Blower</a:t>
            </a:r>
          </a:p>
          <a:p>
            <a:pPr marL="285750" indent="-285750">
              <a:buFont typeface="Arial" charset="0"/>
              <a:buChar char="•"/>
            </a:pPr>
            <a:r>
              <a:rPr lang="en-US" sz="1400" dirty="0" smtClean="0"/>
              <a:t>Heavy </a:t>
            </a:r>
            <a:r>
              <a:rPr lang="en-US" sz="1400" dirty="0"/>
              <a:t>duty &amp; durable</a:t>
            </a:r>
          </a:p>
          <a:p>
            <a:pPr marL="285750" indent="-285750">
              <a:buFont typeface="Arial" charset="0"/>
              <a:buChar char="•"/>
            </a:pPr>
            <a:r>
              <a:rPr lang="en-US" sz="1400" dirty="0"/>
              <a:t>Low Noise &amp; vibration</a:t>
            </a:r>
          </a:p>
          <a:p>
            <a:pPr marL="285750" indent="-285750">
              <a:buFont typeface="Arial" charset="0"/>
              <a:buChar char="•"/>
            </a:pPr>
            <a:r>
              <a:rPr lang="en-US" sz="1400" dirty="0"/>
              <a:t>Efficient</a:t>
            </a:r>
          </a:p>
          <a:p>
            <a:pPr marL="285750" indent="-285750">
              <a:buFont typeface="Arial" charset="0"/>
              <a:buChar char="•"/>
            </a:pPr>
            <a:r>
              <a:rPr lang="en-US" sz="1400" dirty="0"/>
              <a:t>Low power costs</a:t>
            </a:r>
          </a:p>
          <a:p>
            <a:pPr marL="285750" indent="-285750">
              <a:buFont typeface="Arial" charset="0"/>
              <a:buChar char="•"/>
            </a:pPr>
            <a:r>
              <a:rPr lang="en-US" sz="1400" dirty="0"/>
              <a:t>Replaceable motor</a:t>
            </a:r>
          </a:p>
          <a:p>
            <a:pPr marL="285750" indent="-285750">
              <a:buFont typeface="Arial" charset="0"/>
              <a:buChar char="•"/>
            </a:pPr>
            <a:r>
              <a:rPr lang="en-US" sz="1400" dirty="0"/>
              <a:t>Pressure protection</a:t>
            </a:r>
          </a:p>
        </p:txBody>
      </p:sp>
      <p:sp>
        <p:nvSpPr>
          <p:cNvPr id="54" name="TextBox 53"/>
          <p:cNvSpPr txBox="1"/>
          <p:nvPr/>
        </p:nvSpPr>
        <p:spPr>
          <a:xfrm>
            <a:off x="1697583" y="3649049"/>
            <a:ext cx="3186662" cy="1631216"/>
          </a:xfrm>
          <a:prstGeom prst="rect">
            <a:avLst/>
          </a:prstGeom>
          <a:solidFill>
            <a:schemeClr val="bg1">
              <a:alpha val="70000"/>
            </a:schemeClr>
          </a:solidFill>
          <a:effectLst>
            <a:softEdge rad="38100"/>
          </a:effectLst>
        </p:spPr>
        <p:txBody>
          <a:bodyPr wrap="square" rtlCol="0">
            <a:spAutoFit/>
          </a:bodyPr>
          <a:lstStyle/>
          <a:p>
            <a:pPr marL="342900" indent="-342900">
              <a:buFont typeface="Arial" charset="0"/>
              <a:buChar char="•"/>
            </a:pPr>
            <a:r>
              <a:rPr lang="en-US" sz="2000" dirty="0">
                <a:solidFill>
                  <a:srgbClr val="00B0F0"/>
                </a:solidFill>
              </a:rPr>
              <a:t>Efficient Oxygen Saturation</a:t>
            </a:r>
          </a:p>
          <a:p>
            <a:pPr marL="342900" indent="-342900">
              <a:buFont typeface="Arial" charset="0"/>
              <a:buChar char="•"/>
            </a:pPr>
            <a:r>
              <a:rPr lang="en-US" sz="2000" dirty="0">
                <a:solidFill>
                  <a:srgbClr val="00B0F0"/>
                </a:solidFill>
              </a:rPr>
              <a:t>Reduces Size of Aeration Blower</a:t>
            </a:r>
          </a:p>
          <a:p>
            <a:pPr marL="342900" indent="-342900">
              <a:buFont typeface="Arial" charset="0"/>
              <a:buChar char="•"/>
            </a:pPr>
            <a:r>
              <a:rPr lang="en-US" sz="2000" dirty="0">
                <a:solidFill>
                  <a:srgbClr val="00B0F0"/>
                </a:solidFill>
              </a:rPr>
              <a:t>Reduces Operating Cost</a:t>
            </a:r>
          </a:p>
        </p:txBody>
      </p:sp>
      <p:pic>
        <p:nvPicPr>
          <p:cNvPr id="55" name="Content Placeholder 5"/>
          <p:cNvPicPr>
            <a:picLocks noGrp="1"/>
          </p:cNvPicPr>
          <p:nvPr/>
        </p:nvPicPr>
        <p:blipFill>
          <a:blip r:embed="rId8" cstate="email">
            <a:extLst>
              <a:ext uri="{28A0092B-C50C-407E-A947-70E740481C1C}">
                <a14:useLocalDpi xmlns:a14="http://schemas.microsoft.com/office/drawing/2010/main"/>
              </a:ext>
            </a:extLst>
          </a:blip>
          <a:srcRect t="3962" b="3962"/>
          <a:stretch>
            <a:fillRect/>
          </a:stretch>
        </p:blipFill>
        <p:spPr bwMode="auto">
          <a:xfrm>
            <a:off x="92456" y="2109914"/>
            <a:ext cx="5057598" cy="4205465"/>
          </a:xfrm>
          <a:prstGeom prst="rect">
            <a:avLst/>
          </a:prstGeom>
          <a:noFill/>
          <a:ln>
            <a:noFill/>
          </a:ln>
        </p:spPr>
      </p:pic>
      <p:sp>
        <p:nvSpPr>
          <p:cNvPr id="57" name="TextBox 56"/>
          <p:cNvSpPr txBox="1"/>
          <p:nvPr/>
        </p:nvSpPr>
        <p:spPr>
          <a:xfrm>
            <a:off x="156785" y="1771075"/>
            <a:ext cx="3009483" cy="1938416"/>
          </a:xfrm>
          <a:prstGeom prst="rect">
            <a:avLst/>
          </a:prstGeom>
          <a:solidFill>
            <a:schemeClr val="bg1">
              <a:alpha val="70000"/>
            </a:schemeClr>
          </a:solidFill>
          <a:effectLst>
            <a:softEdge rad="38100"/>
          </a:effectLst>
        </p:spPr>
        <p:txBody>
          <a:bodyPr wrap="square" rtlCol="0">
            <a:spAutoFit/>
          </a:bodyPr>
          <a:lstStyle/>
          <a:p>
            <a:r>
              <a:rPr lang="en-US" sz="1333" dirty="0" smtClean="0"/>
              <a:t>One of the KEY BENEFITS of Fixed-Film Media is that the Waste Sludge Production is very low. This means the volume of waste sludge sent to Primary Treatment is little. What little sludge sent back and stored in Primary Treatment is usually digested by anaerobic process. Therefore no Buildup of Sludge to be removed by exhausters!</a:t>
            </a:r>
            <a:endParaRPr lang="en-US" sz="1333" dirty="0"/>
          </a:p>
        </p:txBody>
      </p:sp>
    </p:spTree>
    <p:extLst>
      <p:ext uri="{BB962C8B-B14F-4D97-AF65-F5344CB8AC3E}">
        <p14:creationId xmlns:p14="http://schemas.microsoft.com/office/powerpoint/2010/main" val="1353415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dissolve">
                                      <p:cBhvr>
                                        <p:cTn id="10" dur="1000"/>
                                        <p:tgtEl>
                                          <p:spTgt spid="16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dissolve">
                                      <p:cBhvr>
                                        <p:cTn id="13" dur="1000"/>
                                        <p:tgtEl>
                                          <p:spTgt spid="98"/>
                                        </p:tgtEl>
                                      </p:cBhvr>
                                    </p:animEffect>
                                  </p:childTnLst>
                                </p:cTn>
                              </p:par>
                              <p:par>
                                <p:cTn id="14" presetID="9" presetClass="entr" presetSubtype="0" fill="hold" nodeType="withEffect">
                                  <p:stCondLst>
                                    <p:cond delay="0"/>
                                  </p:stCondLst>
                                  <p:childTnLst>
                                    <p:set>
                                      <p:cBhvr>
                                        <p:cTn id="15" dur="1" fill="hold">
                                          <p:stCondLst>
                                            <p:cond delay="0"/>
                                          </p:stCondLst>
                                        </p:cTn>
                                        <p:tgtEl>
                                          <p:spTgt spid="308"/>
                                        </p:tgtEl>
                                        <p:attrNameLst>
                                          <p:attrName>style.visibility</p:attrName>
                                        </p:attrNameLst>
                                      </p:cBhvr>
                                      <p:to>
                                        <p:strVal val="visible"/>
                                      </p:to>
                                    </p:set>
                                    <p:animEffect transition="in" filter="dissolve">
                                      <p:cBhvr>
                                        <p:cTn id="16" dur="1000"/>
                                        <p:tgtEl>
                                          <p:spTgt spid="30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16"/>
                                        </p:tgtEl>
                                        <p:attrNameLst>
                                          <p:attrName>style.visibility</p:attrName>
                                        </p:attrNameLst>
                                      </p:cBhvr>
                                      <p:to>
                                        <p:strVal val="visible"/>
                                      </p:to>
                                    </p:set>
                                    <p:animEffect transition="in" filter="dissolve">
                                      <p:cBhvr>
                                        <p:cTn id="21" dur="1000"/>
                                        <p:tgtEl>
                                          <p:spTgt spid="31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dissolv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49"/>
                                        </p:tgtEl>
                                      </p:cBhvr>
                                    </p:animEffect>
                                    <p:set>
                                      <p:cBhvr>
                                        <p:cTn id="36" dur="1" fill="hold">
                                          <p:stCondLst>
                                            <p:cond delay="499"/>
                                          </p:stCondLst>
                                        </p:cTn>
                                        <p:tgtEl>
                                          <p:spTgt spid="4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98"/>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08"/>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316"/>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308"/>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6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dissolve">
                                      <p:cBhvr>
                                        <p:cTn id="56" dur="500"/>
                                        <p:tgtEl>
                                          <p:spTgt spid="56"/>
                                        </p:tgtEl>
                                      </p:cBhvr>
                                    </p:animEffect>
                                  </p:childTnLst>
                                </p:cTn>
                              </p:par>
                              <p:par>
                                <p:cTn id="57" presetID="9"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dissolv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1"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dissolve">
                                      <p:cBhvr>
                                        <p:cTn id="64" dur="500"/>
                                        <p:tgtEl>
                                          <p:spTgt spid="54"/>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1" nodeType="click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dissolve">
                                      <p:cBhvr>
                                        <p:cTn id="69" dur="500"/>
                                        <p:tgtEl>
                                          <p:spTgt spid="76"/>
                                        </p:tgtEl>
                                      </p:cBhvr>
                                    </p:animEffect>
                                  </p:childTnLst>
                                </p:cTn>
                              </p:par>
                              <p:par>
                                <p:cTn id="70" presetID="9" presetClass="entr" presetSubtype="0" fill="hold" nodeType="with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dissolve">
                                      <p:cBhvr>
                                        <p:cTn id="72" dur="500"/>
                                        <p:tgtEl>
                                          <p:spTgt spid="77"/>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dissolve">
                                      <p:cBhvr>
                                        <p:cTn id="77" dur="500"/>
                                        <p:tgtEl>
                                          <p:spTgt spid="5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dissolve">
                                      <p:cBhvr>
                                        <p:cTn id="82" dur="500"/>
                                        <p:tgtEl>
                                          <p:spTgt spid="81"/>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dissolve">
                                      <p:cBhvr>
                                        <p:cTn id="85" dur="1000"/>
                                        <p:tgtEl>
                                          <p:spTgt spid="85"/>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xit" presetSubtype="0" fill="hold" grpId="2" nodeType="clickEffect">
                                  <p:stCondLst>
                                    <p:cond delay="0"/>
                                  </p:stCondLst>
                                  <p:childTnLst>
                                    <p:animEffect transition="out" filter="dissolve">
                                      <p:cBhvr>
                                        <p:cTn id="89" dur="500"/>
                                        <p:tgtEl>
                                          <p:spTgt spid="76"/>
                                        </p:tgtEl>
                                      </p:cBhvr>
                                    </p:animEffect>
                                    <p:set>
                                      <p:cBhvr>
                                        <p:cTn id="90" dur="1" fill="hold">
                                          <p:stCondLst>
                                            <p:cond delay="499"/>
                                          </p:stCondLst>
                                        </p:cTn>
                                        <p:tgtEl>
                                          <p:spTgt spid="76"/>
                                        </p:tgtEl>
                                        <p:attrNameLst>
                                          <p:attrName>style.visibility</p:attrName>
                                        </p:attrNameLst>
                                      </p:cBhvr>
                                      <p:to>
                                        <p:strVal val="hidden"/>
                                      </p:to>
                                    </p:set>
                                  </p:childTnLst>
                                </p:cTn>
                              </p:par>
                              <p:par>
                                <p:cTn id="91" presetID="9" presetClass="exit" presetSubtype="0" fill="hold" nodeType="withEffect">
                                  <p:stCondLst>
                                    <p:cond delay="0"/>
                                  </p:stCondLst>
                                  <p:childTnLst>
                                    <p:animEffect transition="out" filter="dissolve">
                                      <p:cBhvr>
                                        <p:cTn id="92" dur="500"/>
                                        <p:tgtEl>
                                          <p:spTgt spid="16"/>
                                        </p:tgtEl>
                                      </p:cBhvr>
                                    </p:animEffect>
                                    <p:set>
                                      <p:cBhvr>
                                        <p:cTn id="93" dur="1" fill="hold">
                                          <p:stCondLst>
                                            <p:cond delay="499"/>
                                          </p:stCondLst>
                                        </p:cTn>
                                        <p:tgtEl>
                                          <p:spTgt spid="16"/>
                                        </p:tgtEl>
                                        <p:attrNameLst>
                                          <p:attrName>style.visibility</p:attrName>
                                        </p:attrNameLst>
                                      </p:cBhvr>
                                      <p:to>
                                        <p:strVal val="hidden"/>
                                      </p:to>
                                    </p:set>
                                  </p:childTnLst>
                                </p:cTn>
                              </p:par>
                              <p:par>
                                <p:cTn id="94" presetID="9" presetClass="exit" presetSubtype="0" fill="hold" nodeType="withEffect">
                                  <p:stCondLst>
                                    <p:cond delay="0"/>
                                  </p:stCondLst>
                                  <p:childTnLst>
                                    <p:animEffect transition="out" filter="dissolve">
                                      <p:cBhvr>
                                        <p:cTn id="95" dur="500"/>
                                        <p:tgtEl>
                                          <p:spTgt spid="55"/>
                                        </p:tgtEl>
                                      </p:cBhvr>
                                    </p:animEffect>
                                    <p:set>
                                      <p:cBhvr>
                                        <p:cTn id="96" dur="1" fill="hold">
                                          <p:stCondLst>
                                            <p:cond delay="499"/>
                                          </p:stCondLst>
                                        </p:cTn>
                                        <p:tgtEl>
                                          <p:spTgt spid="55"/>
                                        </p:tgtEl>
                                        <p:attrNameLst>
                                          <p:attrName>style.visibility</p:attrName>
                                        </p:attrNameLst>
                                      </p:cBhvr>
                                      <p:to>
                                        <p:strVal val="hidden"/>
                                      </p:to>
                                    </p:set>
                                  </p:childTnLst>
                                </p:cTn>
                              </p:par>
                            </p:childTnLst>
                          </p:cTn>
                        </p:par>
                        <p:par>
                          <p:cTn id="97" fill="hold">
                            <p:stCondLst>
                              <p:cond delay="500"/>
                            </p:stCondLst>
                            <p:childTnLst>
                              <p:par>
                                <p:cTn id="98" presetID="9" presetClass="exit" presetSubtype="0" fill="hold" grpId="1" nodeType="afterEffect">
                                  <p:stCondLst>
                                    <p:cond delay="0"/>
                                  </p:stCondLst>
                                  <p:childTnLst>
                                    <p:animEffect transition="out" filter="dissolve">
                                      <p:cBhvr>
                                        <p:cTn id="99" dur="500"/>
                                        <p:tgtEl>
                                          <p:spTgt spid="56"/>
                                        </p:tgtEl>
                                      </p:cBhvr>
                                    </p:animEffect>
                                    <p:set>
                                      <p:cBhvr>
                                        <p:cTn id="100" dur="1" fill="hold">
                                          <p:stCondLst>
                                            <p:cond delay="499"/>
                                          </p:stCondLst>
                                        </p:cTn>
                                        <p:tgtEl>
                                          <p:spTgt spid="56"/>
                                        </p:tgtEl>
                                        <p:attrNameLst>
                                          <p:attrName>style.visibility</p:attrName>
                                        </p:attrNameLst>
                                      </p:cBhvr>
                                      <p:to>
                                        <p:strVal val="hidden"/>
                                      </p:to>
                                    </p:set>
                                  </p:childTnLst>
                                </p:cTn>
                              </p:par>
                              <p:par>
                                <p:cTn id="101" presetID="9" presetClass="exit" presetSubtype="0" fill="hold" grpId="0" nodeType="withEffect">
                                  <p:stCondLst>
                                    <p:cond delay="0"/>
                                  </p:stCondLst>
                                  <p:childTnLst>
                                    <p:animEffect transition="out" filter="dissolve">
                                      <p:cBhvr>
                                        <p:cTn id="102" dur="500"/>
                                        <p:tgtEl>
                                          <p:spTgt spid="54"/>
                                        </p:tgtEl>
                                      </p:cBhvr>
                                    </p:animEffect>
                                    <p:set>
                                      <p:cBhvr>
                                        <p:cTn id="103" dur="1" fill="hold">
                                          <p:stCondLst>
                                            <p:cond delay="499"/>
                                          </p:stCondLst>
                                        </p:cTn>
                                        <p:tgtEl>
                                          <p:spTgt spid="54"/>
                                        </p:tgtEl>
                                        <p:attrNameLst>
                                          <p:attrName>style.visibility</p:attrName>
                                        </p:attrNameLst>
                                      </p:cBhvr>
                                      <p:to>
                                        <p:strVal val="hidden"/>
                                      </p:to>
                                    </p:set>
                                  </p:childTnLst>
                                </p:cTn>
                              </p:par>
                              <p:par>
                                <p:cTn id="104" presetID="9" presetClass="exit" presetSubtype="0" fill="hold" grpId="1" nodeType="withEffect">
                                  <p:stCondLst>
                                    <p:cond delay="0"/>
                                  </p:stCondLst>
                                  <p:childTnLst>
                                    <p:animEffect transition="out" filter="dissolve">
                                      <p:cBhvr>
                                        <p:cTn id="105" dur="500"/>
                                        <p:tgtEl>
                                          <p:spTgt spid="85"/>
                                        </p:tgtEl>
                                      </p:cBhvr>
                                    </p:animEffect>
                                    <p:set>
                                      <p:cBhvr>
                                        <p:cTn id="106" dur="1" fill="hold">
                                          <p:stCondLst>
                                            <p:cond delay="499"/>
                                          </p:stCondLst>
                                        </p:cTn>
                                        <p:tgtEl>
                                          <p:spTgt spid="85"/>
                                        </p:tgtEl>
                                        <p:attrNameLst>
                                          <p:attrName>style.visibility</p:attrName>
                                        </p:attrNameLst>
                                      </p:cBhvr>
                                      <p:to>
                                        <p:strVal val="hidden"/>
                                      </p:to>
                                    </p:set>
                                  </p:childTnLst>
                                </p:cTn>
                              </p:par>
                              <p:par>
                                <p:cTn id="107" presetID="9" presetClass="exit" presetSubtype="0" fill="hold" nodeType="withEffect">
                                  <p:stCondLst>
                                    <p:cond delay="0"/>
                                  </p:stCondLst>
                                  <p:childTnLst>
                                    <p:animEffect transition="out" filter="dissolve">
                                      <p:cBhvr>
                                        <p:cTn id="108" dur="500"/>
                                        <p:tgtEl>
                                          <p:spTgt spid="81"/>
                                        </p:tgtEl>
                                      </p:cBhvr>
                                    </p:animEffect>
                                    <p:set>
                                      <p:cBhvr>
                                        <p:cTn id="109" dur="1" fill="hold">
                                          <p:stCondLst>
                                            <p:cond delay="499"/>
                                          </p:stCondLst>
                                        </p:cTn>
                                        <p:tgtEl>
                                          <p:spTgt spid="81"/>
                                        </p:tgtEl>
                                        <p:attrNameLst>
                                          <p:attrName>style.visibility</p:attrName>
                                        </p:attrNameLst>
                                      </p:cBhvr>
                                      <p:to>
                                        <p:strVal val="hidden"/>
                                      </p:to>
                                    </p:set>
                                  </p:childTnLst>
                                </p:cTn>
                              </p:par>
                              <p:par>
                                <p:cTn id="110" presetID="9" presetClass="exit" presetSubtype="0" fill="hold" nodeType="withEffect">
                                  <p:stCondLst>
                                    <p:cond delay="0"/>
                                  </p:stCondLst>
                                  <p:childTnLst>
                                    <p:animEffect transition="out" filter="dissolve">
                                      <p:cBhvr>
                                        <p:cTn id="111" dur="500"/>
                                        <p:tgtEl>
                                          <p:spTgt spid="77"/>
                                        </p:tgtEl>
                                      </p:cBhvr>
                                    </p:animEffect>
                                    <p:set>
                                      <p:cBhvr>
                                        <p:cTn id="112" dur="1" fill="hold">
                                          <p:stCondLst>
                                            <p:cond delay="499"/>
                                          </p:stCondLst>
                                        </p:cTn>
                                        <p:tgtEl>
                                          <p:spTgt spid="77"/>
                                        </p:tgtEl>
                                        <p:attrNameLst>
                                          <p:attrName>style.visibility</p:attrName>
                                        </p:attrNameLst>
                                      </p:cBhvr>
                                      <p:to>
                                        <p:strVal val="hidden"/>
                                      </p:to>
                                    </p:set>
                                  </p:childTnLst>
                                </p:cTn>
                              </p:par>
                              <p:par>
                                <p:cTn id="113" presetID="9" presetClass="entr" presetSubtype="0" fill="hold" grpId="0" nodeType="withEffect">
                                  <p:stCondLst>
                                    <p:cond delay="0"/>
                                  </p:stCondLst>
                                  <p:childTnLst>
                                    <p:set>
                                      <p:cBhvr>
                                        <p:cTn id="114" dur="1" fill="hold">
                                          <p:stCondLst>
                                            <p:cond delay="0"/>
                                          </p:stCondLst>
                                        </p:cTn>
                                        <p:tgtEl>
                                          <p:spTgt spid="150"/>
                                        </p:tgtEl>
                                        <p:attrNameLst>
                                          <p:attrName>style.visibility</p:attrName>
                                        </p:attrNameLst>
                                      </p:cBhvr>
                                      <p:to>
                                        <p:strVal val="visible"/>
                                      </p:to>
                                    </p:set>
                                    <p:animEffect transition="in" filter="dissolve">
                                      <p:cBhvr>
                                        <p:cTn id="115" dur="1000"/>
                                        <p:tgtEl>
                                          <p:spTgt spid="150"/>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111"/>
                                        </p:tgtEl>
                                        <p:attrNameLst>
                                          <p:attrName>style.visibility</p:attrName>
                                        </p:attrNameLst>
                                      </p:cBhvr>
                                      <p:to>
                                        <p:strVal val="visible"/>
                                      </p:to>
                                    </p:set>
                                    <p:animEffect transition="in" filter="dissolve">
                                      <p:cBhvr>
                                        <p:cTn id="118" dur="1000"/>
                                        <p:tgtEl>
                                          <p:spTgt spid="111"/>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164"/>
                                        </p:tgtEl>
                                        <p:attrNameLst>
                                          <p:attrName>style.visibility</p:attrName>
                                        </p:attrNameLst>
                                      </p:cBhvr>
                                      <p:to>
                                        <p:strVal val="visible"/>
                                      </p:to>
                                    </p:set>
                                    <p:animEffect transition="in" filter="dissolve">
                                      <p:cBhvr>
                                        <p:cTn id="121" dur="1000"/>
                                        <p:tgtEl>
                                          <p:spTgt spid="164"/>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112"/>
                                        </p:tgtEl>
                                        <p:attrNameLst>
                                          <p:attrName>style.visibility</p:attrName>
                                        </p:attrNameLst>
                                      </p:cBhvr>
                                      <p:to>
                                        <p:strVal val="visible"/>
                                      </p:to>
                                    </p:set>
                                    <p:animEffect transition="in" filter="dissolve">
                                      <p:cBhvr>
                                        <p:cTn id="126" dur="1000"/>
                                        <p:tgtEl>
                                          <p:spTgt spid="112"/>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57"/>
                                        </p:tgtEl>
                                        <p:attrNameLst>
                                          <p:attrName>style.visibility</p:attrName>
                                        </p:attrNameLst>
                                      </p:cBhvr>
                                      <p:to>
                                        <p:strVal val="visible"/>
                                      </p:to>
                                    </p:set>
                                    <p:animEffect transition="in" filter="dissolve">
                                      <p:cBhvr>
                                        <p:cTn id="131" dur="1000"/>
                                        <p:tgtEl>
                                          <p:spTgt spid="57"/>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305"/>
                                        </p:tgtEl>
                                        <p:attrNameLst>
                                          <p:attrName>style.visibility</p:attrName>
                                        </p:attrNameLst>
                                      </p:cBhvr>
                                      <p:to>
                                        <p:strVal val="visible"/>
                                      </p:to>
                                    </p:set>
                                    <p:animEffect transition="in" filter="dissolve">
                                      <p:cBhvr>
                                        <p:cTn id="134" dur="1000"/>
                                        <p:tgtEl>
                                          <p:spTgt spid="305"/>
                                        </p:tgtEl>
                                      </p:cBhvr>
                                    </p:animEffect>
                                  </p:childTnLst>
                                </p:cTn>
                              </p:par>
                              <p:par>
                                <p:cTn id="135" presetID="1" presetClass="exit" presetSubtype="0" fill="hold" grpId="1" nodeType="withEffect">
                                  <p:stCondLst>
                                    <p:cond delay="0"/>
                                  </p:stCondLst>
                                  <p:childTnLst>
                                    <p:set>
                                      <p:cBhvr>
                                        <p:cTn id="136" dur="1" fill="hold">
                                          <p:stCondLst>
                                            <p:cond delay="0"/>
                                          </p:stCondLst>
                                        </p:cTn>
                                        <p:tgtEl>
                                          <p:spTgt spid="150"/>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childTnLst>
                                    <p:set>
                                      <p:cBhvr>
                                        <p:cTn id="140" dur="1" fill="hold">
                                          <p:stCondLst>
                                            <p:cond delay="0"/>
                                          </p:stCondLst>
                                        </p:cTn>
                                        <p:tgtEl>
                                          <p:spTgt spid="111"/>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12"/>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305"/>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164"/>
                                        </p:tgtEl>
                                        <p:attrNameLst>
                                          <p:attrName>style.visibility</p:attrName>
                                        </p:attrNameLst>
                                      </p:cBhvr>
                                      <p:to>
                                        <p:strVal val="hidden"/>
                                      </p:to>
                                    </p:set>
                                  </p:childTnLst>
                                </p:cTn>
                              </p:par>
                              <p:par>
                                <p:cTn id="147" presetID="9" presetClass="entr" presetSubtype="0" fill="hold" grpId="0" nodeType="withEffect">
                                  <p:stCondLst>
                                    <p:cond delay="0"/>
                                  </p:stCondLst>
                                  <p:childTnLst>
                                    <p:set>
                                      <p:cBhvr>
                                        <p:cTn id="148" dur="1" fill="hold">
                                          <p:stCondLst>
                                            <p:cond delay="0"/>
                                          </p:stCondLst>
                                        </p:cTn>
                                        <p:tgtEl>
                                          <p:spTgt spid="151"/>
                                        </p:tgtEl>
                                        <p:attrNameLst>
                                          <p:attrName>style.visibility</p:attrName>
                                        </p:attrNameLst>
                                      </p:cBhvr>
                                      <p:to>
                                        <p:strVal val="visible"/>
                                      </p:to>
                                    </p:set>
                                    <p:animEffect transition="in" filter="dissolve">
                                      <p:cBhvr>
                                        <p:cTn id="149" dur="1000"/>
                                        <p:tgtEl>
                                          <p:spTgt spid="151"/>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165"/>
                                        </p:tgtEl>
                                        <p:attrNameLst>
                                          <p:attrName>style.visibility</p:attrName>
                                        </p:attrNameLst>
                                      </p:cBhvr>
                                      <p:to>
                                        <p:strVal val="visible"/>
                                      </p:to>
                                    </p:set>
                                    <p:animEffect transition="in" filter="dissolve">
                                      <p:cBhvr>
                                        <p:cTn id="152" dur="1000"/>
                                        <p:tgtEl>
                                          <p:spTgt spid="165"/>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130"/>
                                        </p:tgtEl>
                                        <p:attrNameLst>
                                          <p:attrName>style.visibility</p:attrName>
                                        </p:attrNameLst>
                                      </p:cBhvr>
                                      <p:to>
                                        <p:strVal val="visible"/>
                                      </p:to>
                                    </p:set>
                                    <p:animEffect transition="in" filter="dissolve">
                                      <p:cBhvr>
                                        <p:cTn id="155" dur="1000"/>
                                        <p:tgtEl>
                                          <p:spTgt spid="130"/>
                                        </p:tgtEl>
                                      </p:cBhvr>
                                    </p:animEffect>
                                  </p:childTnLst>
                                </p:cTn>
                              </p:par>
                              <p:par>
                                <p:cTn id="156" presetID="1" presetClass="exit" presetSubtype="0" fill="hold" grpId="1" nodeType="withEffect">
                                  <p:stCondLst>
                                    <p:cond delay="0"/>
                                  </p:stCondLst>
                                  <p:childTnLst>
                                    <p:set>
                                      <p:cBhvr>
                                        <p:cTn id="157" dur="1"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1" grpId="1" animBg="1"/>
      <p:bldP spid="112" grpId="0" animBg="1"/>
      <p:bldP spid="112" grpId="1" animBg="1"/>
      <p:bldP spid="130" grpId="0" animBg="1"/>
      <p:bldP spid="150" grpId="0" animBg="1"/>
      <p:bldP spid="150" grpId="1" animBg="1"/>
      <p:bldP spid="151" grpId="0" animBg="1"/>
      <p:bldP spid="305" grpId="0" animBg="1"/>
      <p:bldP spid="305" grpId="1" animBg="1"/>
      <p:bldP spid="163" grpId="0"/>
      <p:bldP spid="163" grpId="1"/>
      <p:bldP spid="164" grpId="0"/>
      <p:bldP spid="164" grpId="1"/>
      <p:bldP spid="165" grpId="0"/>
      <p:bldP spid="98" grpId="0" animBg="1"/>
      <p:bldP spid="98" grpId="1" animBg="1"/>
      <p:bldP spid="48" grpId="0"/>
      <p:bldP spid="56" grpId="0" animBg="1"/>
      <p:bldP spid="56" grpId="1" animBg="1"/>
      <p:bldP spid="76" grpId="1" animBg="1"/>
      <p:bldP spid="76" grpId="2" animBg="1"/>
      <p:bldP spid="85" grpId="0" animBg="1"/>
      <p:bldP spid="85" grpId="1" animBg="1"/>
      <p:bldP spid="54" grpId="0" animBg="1"/>
      <p:bldP spid="54" grpId="1" animBg="1"/>
      <p:bldP spid="57" grpId="0" animBg="1"/>
      <p:bldP spid="5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sp>
        <p:nvSpPr>
          <p:cNvPr id="5" name="Title 1"/>
          <p:cNvSpPr>
            <a:spLocks noGrp="1"/>
          </p:cNvSpPr>
          <p:nvPr>
            <p:ph type="title"/>
          </p:nvPr>
        </p:nvSpPr>
        <p:spPr>
          <a:xfrm>
            <a:off x="625909" y="1923426"/>
            <a:ext cx="3692091" cy="4142411"/>
          </a:xfrm>
        </p:spPr>
        <p:txBody>
          <a:bodyPr>
            <a:normAutofit/>
          </a:bodyPr>
          <a:lstStyle/>
          <a:p>
            <a:pPr algn="l"/>
            <a:r>
              <a:rPr lang="en-US" dirty="0" smtClean="0">
                <a:solidFill>
                  <a:srgbClr val="92D050"/>
                </a:solidFill>
              </a:rPr>
              <a:t>wastewater treatment to suite </a:t>
            </a:r>
            <a:r>
              <a:rPr lang="en-US" dirty="0">
                <a:solidFill>
                  <a:srgbClr val="92D050"/>
                </a:solidFill>
              </a:rPr>
              <a:t>Y</a:t>
            </a:r>
            <a:r>
              <a:rPr lang="en-US" dirty="0" smtClean="0">
                <a:solidFill>
                  <a:srgbClr val="92D050"/>
                </a:solidFill>
              </a:rPr>
              <a:t>OUR BUDGET</a:t>
            </a:r>
            <a:endParaRPr lang="en-US" dirty="0">
              <a:solidFill>
                <a:srgbClr val="92D050"/>
              </a:solidFill>
            </a:endParaRPr>
          </a:p>
        </p:txBody>
      </p:sp>
      <p:pic>
        <p:nvPicPr>
          <p:cNvPr id="6" name="Picture 5"/>
          <p:cNvPicPr/>
          <p:nvPr/>
        </p:nvPicPr>
        <p:blipFill>
          <a:blip r:embed="rId2" cstate="email">
            <a:extLst>
              <a:ext uri="{28A0092B-C50C-407E-A947-70E740481C1C}">
                <a14:useLocalDpi xmlns:a14="http://schemas.microsoft.com/office/drawing/2010/main"/>
              </a:ext>
            </a:extLst>
          </a:blip>
          <a:stretch>
            <a:fillRect/>
          </a:stretch>
        </p:blipFill>
        <p:spPr>
          <a:xfrm>
            <a:off x="475251" y="1614488"/>
            <a:ext cx="2796587" cy="98646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535" y="1837944"/>
            <a:ext cx="7912608" cy="3182112"/>
          </a:xfrm>
          <a:prstGeom prst="rect">
            <a:avLst/>
          </a:prstGeom>
        </p:spPr>
      </p:pic>
    </p:spTree>
    <p:extLst>
      <p:ext uri="{BB962C8B-B14F-4D97-AF65-F5344CB8AC3E}">
        <p14:creationId xmlns:p14="http://schemas.microsoft.com/office/powerpoint/2010/main" val="1916460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816" y="1257343"/>
            <a:ext cx="4325560" cy="753372"/>
          </a:xfrm>
        </p:spPr>
        <p:txBody>
          <a:bodyPr>
            <a:normAutofit fontScale="90000"/>
          </a:bodyPr>
          <a:lstStyle/>
          <a:p>
            <a:pPr algn="l"/>
            <a:r>
              <a:rPr lang="en-US" dirty="0" smtClean="0">
                <a:solidFill>
                  <a:srgbClr val="92D050"/>
                </a:solidFill>
              </a:rPr>
              <a:t>VERSATILITY </a:t>
            </a:r>
            <a:r>
              <a:rPr lang="en-US" smtClean="0">
                <a:solidFill>
                  <a:srgbClr val="92D050"/>
                </a:solidFill>
              </a:rPr>
              <a:t>&amp; economy</a:t>
            </a:r>
            <a:endParaRPr lang="en-US" dirty="0">
              <a:solidFill>
                <a:srgbClr val="92D050"/>
              </a:solidFill>
            </a:endParaRPr>
          </a:p>
        </p:txBody>
      </p:sp>
      <p:sp>
        <p:nvSpPr>
          <p:cNvPr id="3" name="Text Placeholder 2"/>
          <p:cNvSpPr>
            <a:spLocks noGrp="1"/>
          </p:cNvSpPr>
          <p:nvPr>
            <p:ph type="body" idx="1"/>
          </p:nvPr>
        </p:nvSpPr>
        <p:spPr>
          <a:xfrm>
            <a:off x="782124" y="2531322"/>
            <a:ext cx="3296409" cy="576262"/>
          </a:xfrm>
        </p:spPr>
        <p:txBody>
          <a:bodyPr/>
          <a:lstStyle/>
          <a:p>
            <a:pPr algn="l"/>
            <a:r>
              <a:rPr lang="en-US" dirty="0" smtClean="0">
                <a:solidFill>
                  <a:srgbClr val="00B0F0"/>
                </a:solidFill>
              </a:rPr>
              <a:t>SBR BENEFITS</a:t>
            </a:r>
            <a:endParaRPr lang="en-US" dirty="0">
              <a:solidFill>
                <a:srgbClr val="00B0F0"/>
              </a:solidFill>
            </a:endParaRPr>
          </a:p>
        </p:txBody>
      </p:sp>
      <p:sp>
        <p:nvSpPr>
          <p:cNvPr id="6" name="Text Placeholder 5"/>
          <p:cNvSpPr>
            <a:spLocks noGrp="1"/>
          </p:cNvSpPr>
          <p:nvPr>
            <p:ph type="body" sz="quarter" idx="3"/>
          </p:nvPr>
        </p:nvSpPr>
        <p:spPr>
          <a:xfrm>
            <a:off x="4391371" y="2587231"/>
            <a:ext cx="3301828" cy="576262"/>
          </a:xfrm>
        </p:spPr>
        <p:txBody>
          <a:bodyPr/>
          <a:lstStyle/>
          <a:p>
            <a:pPr algn="l"/>
            <a:r>
              <a:rPr lang="en-US" dirty="0" smtClean="0">
                <a:solidFill>
                  <a:srgbClr val="00B0F0"/>
                </a:solidFill>
              </a:rPr>
              <a:t>SBR RETROFITS</a:t>
            </a:r>
            <a:endParaRPr lang="en-US" dirty="0">
              <a:solidFill>
                <a:srgbClr val="00B0F0"/>
              </a:solidFill>
            </a:endParaRPr>
          </a:p>
        </p:txBody>
      </p:sp>
      <p:sp>
        <p:nvSpPr>
          <p:cNvPr id="8" name="Text Placeholder 7"/>
          <p:cNvSpPr>
            <a:spLocks noGrp="1"/>
          </p:cNvSpPr>
          <p:nvPr>
            <p:ph type="body" sz="half" idx="19"/>
          </p:nvPr>
        </p:nvSpPr>
        <p:spPr>
          <a:xfrm>
            <a:off x="4391371" y="3107584"/>
            <a:ext cx="3614666" cy="2730897"/>
          </a:xfrm>
        </p:spPr>
        <p:txBody>
          <a:bodyPr>
            <a:normAutofit fontScale="77500" lnSpcReduction="20000"/>
          </a:bodyPr>
          <a:lstStyle/>
          <a:p>
            <a:pPr marL="285750" indent="-285750" algn="l">
              <a:buFont typeface="Arial" charset="0"/>
              <a:buChar char="•"/>
            </a:pPr>
            <a:r>
              <a:rPr lang="en-US" sz="1700" dirty="0" smtClean="0"/>
              <a:t>SIMPLE retrofit option</a:t>
            </a:r>
          </a:p>
          <a:p>
            <a:pPr marL="285750" indent="-285750" algn="l">
              <a:buFont typeface="Arial" charset="0"/>
              <a:buChar char="•"/>
            </a:pPr>
            <a:r>
              <a:rPr lang="en-US" sz="1700" dirty="0" smtClean="0"/>
              <a:t>POTENTIAL TO RETROFIT </a:t>
            </a:r>
            <a:r>
              <a:rPr lang="en-US" sz="1700" smtClean="0"/>
              <a:t>TO EXISTING </a:t>
            </a:r>
            <a:r>
              <a:rPr lang="en-US" sz="1700" dirty="0" smtClean="0"/>
              <a:t>SEPTIC/CONSERVANCY TANKS</a:t>
            </a:r>
          </a:p>
          <a:p>
            <a:pPr marL="285750" indent="-285750" algn="l">
              <a:buFont typeface="Arial" charset="0"/>
              <a:buChar char="•"/>
            </a:pPr>
            <a:r>
              <a:rPr lang="en-US" sz="1700" dirty="0" smtClean="0"/>
              <a:t>Fastest delivery &amp; project turnaround</a:t>
            </a:r>
          </a:p>
          <a:p>
            <a:pPr marL="285750" indent="-285750" algn="l">
              <a:buFont typeface="Arial" charset="0"/>
              <a:buChar char="•"/>
            </a:pPr>
            <a:r>
              <a:rPr lang="en-US" sz="1700" dirty="0" smtClean="0"/>
              <a:t>Least disruption to site</a:t>
            </a:r>
          </a:p>
          <a:p>
            <a:pPr marL="285750" indent="-285750" algn="l">
              <a:buFont typeface="Arial" charset="0"/>
              <a:buChar char="•"/>
            </a:pPr>
            <a:r>
              <a:rPr lang="en-US" sz="1700" dirty="0" smtClean="0"/>
              <a:t>POTENTIAL FOR NO civil works REQUIRMENT</a:t>
            </a:r>
          </a:p>
          <a:p>
            <a:pPr marL="285750" indent="-285750" algn="l">
              <a:buFont typeface="Arial" charset="0"/>
              <a:buChar char="•"/>
            </a:pPr>
            <a:r>
              <a:rPr lang="en-US" sz="1700" dirty="0" smtClean="0"/>
              <a:t>EQUIPMENT MAKES UP SMALL PACKAGES FOR SHIPPING. SAVING COST AND COMPLICATION</a:t>
            </a:r>
          </a:p>
          <a:p>
            <a:pPr marL="285750" indent="-285750" algn="l">
              <a:buFont typeface="Arial" charset="0"/>
              <a:buChar char="•"/>
            </a:pPr>
            <a:endParaRPr lang="en-US" dirty="0" smtClean="0"/>
          </a:p>
        </p:txBody>
      </p:sp>
      <p:sp>
        <p:nvSpPr>
          <p:cNvPr id="21" name="Text Placeholder 7"/>
          <p:cNvSpPr txBox="1">
            <a:spLocks/>
          </p:cNvSpPr>
          <p:nvPr/>
        </p:nvSpPr>
        <p:spPr>
          <a:xfrm>
            <a:off x="776705" y="3107584"/>
            <a:ext cx="3614666" cy="3074648"/>
          </a:xfrm>
          <a:prstGeom prst="rect">
            <a:avLst/>
          </a:prstGeom>
        </p:spPr>
        <p:txBody>
          <a:bodyPr vert="horz" lIns="91440" tIns="45720" rIns="91440" bIns="45720" rtlCol="0" anchor="t">
            <a:normAutofit fontScale="92500" lnSpcReduction="10000"/>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14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tx1"/>
              </a:buClr>
              <a:buFont typeface="Arial" panose="020B0604020202020204" pitchFamily="34" charset="0"/>
              <a:buNone/>
              <a:defRPr sz="12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tx1"/>
              </a:buClr>
              <a:buFont typeface="Arial" panose="020B0604020202020204" pitchFamily="34" charset="0"/>
              <a:buNone/>
              <a:defRPr sz="9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tx1"/>
              </a:buClr>
              <a:buFont typeface="Arial" panose="020B0604020202020204" pitchFamily="34" charset="0"/>
              <a:buNone/>
              <a:defRPr sz="9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tx1"/>
              </a:buClr>
              <a:buFont typeface="Arial" panose="020B0604020202020204" pitchFamily="34" charset="0"/>
              <a:buNone/>
              <a:defRPr sz="9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tx1"/>
              </a:buClr>
              <a:buFont typeface="Arial" panose="020B0604020202020204" pitchFamily="34" charset="0"/>
              <a:buNone/>
              <a:defRPr sz="9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tx1"/>
              </a:buClr>
              <a:buFont typeface="Arial" panose="020B0604020202020204" pitchFamily="34" charset="0"/>
              <a:buNone/>
              <a:defRPr sz="9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tx1"/>
              </a:buClr>
              <a:buFont typeface="Arial" panose="020B0604020202020204" pitchFamily="34" charset="0"/>
              <a:buNone/>
              <a:defRPr sz="900" kern="1200" cap="all" baseline="0">
                <a:solidFill>
                  <a:schemeClr val="tx1"/>
                </a:solidFill>
                <a:effectLst/>
                <a:latin typeface="+mn-lt"/>
                <a:ea typeface="+mn-ea"/>
                <a:cs typeface="+mn-cs"/>
              </a:defRPr>
            </a:lvl9pPr>
          </a:lstStyle>
          <a:p>
            <a:pPr marL="285750" indent="-285750" algn="l">
              <a:buFont typeface="Arial" charset="0"/>
              <a:buChar char="•"/>
            </a:pPr>
            <a:r>
              <a:rPr lang="en-US" dirty="0" smtClean="0"/>
              <a:t>ECONOMIC PRICE POINT</a:t>
            </a:r>
          </a:p>
          <a:p>
            <a:pPr marL="285750" indent="-285750" algn="l">
              <a:buFont typeface="Arial" charset="0"/>
              <a:buChar char="•"/>
            </a:pPr>
            <a:r>
              <a:rPr lang="en-US" dirty="0"/>
              <a:t>Low </a:t>
            </a:r>
            <a:r>
              <a:rPr lang="en-US" dirty="0" smtClean="0"/>
              <a:t>profile/Easily hidden</a:t>
            </a:r>
          </a:p>
          <a:p>
            <a:pPr marL="285750" indent="-285750" algn="l">
              <a:buFont typeface="Arial" charset="0"/>
              <a:buChar char="•"/>
            </a:pPr>
            <a:r>
              <a:rPr lang="en-US" dirty="0"/>
              <a:t>Ideal for sites with sensitive </a:t>
            </a:r>
            <a:r>
              <a:rPr lang="en-US" dirty="0" smtClean="0"/>
              <a:t>aesthetics</a:t>
            </a:r>
            <a:endParaRPr lang="en-US" dirty="0"/>
          </a:p>
          <a:p>
            <a:pPr marL="285750" indent="-285750" algn="l">
              <a:buFont typeface="Arial" charset="0"/>
              <a:buChar char="•"/>
            </a:pPr>
            <a:r>
              <a:rPr lang="en-US" dirty="0" smtClean="0"/>
              <a:t>Space saving</a:t>
            </a:r>
          </a:p>
          <a:p>
            <a:pPr marL="285750" indent="-285750" algn="l">
              <a:buFont typeface="Arial" charset="0"/>
              <a:buChar char="•"/>
            </a:pPr>
            <a:r>
              <a:rPr lang="en-US" dirty="0" smtClean="0"/>
              <a:t>Surface can be used for other activities e.g. parking, green space, even buildings</a:t>
            </a:r>
          </a:p>
          <a:p>
            <a:pPr marL="285750" indent="-285750" algn="l">
              <a:buFont typeface="Arial" charset="0"/>
              <a:buChar char="•"/>
            </a:pPr>
            <a:r>
              <a:rPr lang="en-US" dirty="0" smtClean="0"/>
              <a:t>ENTRIE PROCESS RUN IN A SINGLE SBR REACTOR TANK, INCLUDING DE-NITRIFICATION</a:t>
            </a:r>
          </a:p>
          <a:p>
            <a:pPr marL="285750" indent="-285750" algn="l">
              <a:buFont typeface="Arial" charset="0"/>
              <a:buChar char="•"/>
            </a:pPr>
            <a:endParaRPr lang="en-US" dirty="0" smtClean="0"/>
          </a:p>
          <a:p>
            <a:pPr marL="285750" indent="-285750" algn="l">
              <a:buFont typeface="Arial" charset="0"/>
              <a:buChar char="•"/>
            </a:pPr>
            <a:endParaRPr lang="en-US" dirty="0" smtClean="0"/>
          </a:p>
          <a:p>
            <a:pPr marL="285750" indent="-285750" algn="l">
              <a:buFont typeface="Arial" charset="0"/>
              <a:buChar char="•"/>
            </a:pPr>
            <a:endParaRPr lang="en-US" dirty="0" smtClean="0"/>
          </a:p>
          <a:p>
            <a:pPr marL="285750" indent="-285750" algn="l">
              <a:buFont typeface="Arial" charset="0"/>
              <a:buChar char="•"/>
            </a:pPr>
            <a:endParaRPr lang="en-US" dirty="0" smtClean="0"/>
          </a:p>
        </p:txBody>
      </p:sp>
      <p:pic>
        <p:nvPicPr>
          <p:cNvPr id="16" name="Picture 15" descr="P1110172.JPG"/>
          <p:cNvPicPr>
            <a:picLocks noChangeAspect="1"/>
          </p:cNvPicPr>
          <p:nvPr/>
        </p:nvPicPr>
        <p:blipFill rotWithShape="1">
          <a:blip r:embed="rId3">
            <a:extLst>
              <a:ext uri="{28A0092B-C50C-407E-A947-70E740481C1C}">
                <a14:useLocalDpi xmlns:a14="http://schemas.microsoft.com/office/drawing/2010/main" val="0"/>
              </a:ext>
            </a:extLst>
          </a:blip>
          <a:srcRect t="8990"/>
          <a:stretch/>
        </p:blipFill>
        <p:spPr>
          <a:xfrm>
            <a:off x="8112522" y="221654"/>
            <a:ext cx="3315026" cy="2486270"/>
          </a:xfrm>
          <a:prstGeom prst="rect">
            <a:avLst/>
          </a:prstGeom>
        </p:spPr>
      </p:pic>
      <p:pic>
        <p:nvPicPr>
          <p:cNvPr id="17" name="Picture 16" descr="P111018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3394" y="221653"/>
            <a:ext cx="3315028" cy="2486271"/>
          </a:xfrm>
          <a:prstGeom prst="rect">
            <a:avLst/>
          </a:prstGeom>
        </p:spPr>
      </p:pic>
      <p:pic>
        <p:nvPicPr>
          <p:cNvPr id="18" name="Picture 17" descr="Dennis Pritt RD - 200P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2521" y="2980918"/>
            <a:ext cx="3315027" cy="2486271"/>
          </a:xfrm>
          <a:prstGeom prst="rect">
            <a:avLst/>
          </a:prstGeom>
        </p:spPr>
      </p:pic>
    </p:spTree>
    <p:extLst>
      <p:ext uri="{BB962C8B-B14F-4D97-AF65-F5344CB8AC3E}">
        <p14:creationId xmlns:p14="http://schemas.microsoft.com/office/powerpoint/2010/main" val="616239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364" y="0"/>
            <a:ext cx="10364451" cy="1596177"/>
          </a:xfrm>
        </p:spPr>
        <p:txBody>
          <a:bodyPr/>
          <a:lstStyle/>
          <a:p>
            <a:r>
              <a:rPr lang="en-US" dirty="0" smtClean="0">
                <a:solidFill>
                  <a:srgbClr val="00B0F0"/>
                </a:solidFill>
              </a:rPr>
              <a:t>SBR MAX </a:t>
            </a:r>
            <a:r>
              <a:rPr lang="en-US" dirty="0">
                <a:solidFill>
                  <a:srgbClr val="00B0F0"/>
                </a:solidFill>
              </a:rPr>
              <a:t>process flow</a:t>
            </a:r>
            <a:endParaRPr lang="en-US" dirty="0"/>
          </a:p>
        </p:txBody>
      </p:sp>
      <p:pic>
        <p:nvPicPr>
          <p:cNvPr id="5" name="Content Placeholder 4"/>
          <p:cNvPicPr>
            <a:picLocks noGrp="1" noChangeAspect="1"/>
          </p:cNvPicPr>
          <p:nvPr>
            <p:ph sz="quarter" idx="13"/>
          </p:nvPr>
        </p:nvPicPr>
        <p:blipFill>
          <a:blip r:embed="rId3"/>
          <a:stretch>
            <a:fillRect/>
          </a:stretch>
        </p:blipFill>
        <p:spPr>
          <a:xfrm>
            <a:off x="1457324" y="798088"/>
            <a:ext cx="10353361" cy="5209103"/>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
        <p:nvSpPr>
          <p:cNvPr id="8" name="TextBox 7"/>
          <p:cNvSpPr txBox="1"/>
          <p:nvPr/>
        </p:nvSpPr>
        <p:spPr>
          <a:xfrm>
            <a:off x="449212" y="3114052"/>
            <a:ext cx="2016224" cy="707694"/>
          </a:xfrm>
          <a:prstGeom prst="rect">
            <a:avLst/>
          </a:prstGeom>
          <a:solidFill>
            <a:schemeClr val="bg1">
              <a:alpha val="70000"/>
            </a:schemeClr>
          </a:solidFill>
          <a:effectLst>
            <a:softEdge rad="38100"/>
          </a:effectLst>
        </p:spPr>
        <p:txBody>
          <a:bodyPr wrap="square" rtlCol="0">
            <a:spAutoFit/>
          </a:bodyPr>
          <a:lstStyle/>
          <a:p>
            <a:r>
              <a:rPr lang="en-US" sz="1333" dirty="0"/>
              <a:t>The sewage is gravity fed into the 1</a:t>
            </a:r>
            <a:r>
              <a:rPr lang="en-US" sz="1333" baseline="30000" dirty="0"/>
              <a:t>st</a:t>
            </a:r>
            <a:r>
              <a:rPr lang="en-US" sz="1333" dirty="0"/>
              <a:t> chamber of the Primary Treatment Tank.</a:t>
            </a:r>
          </a:p>
        </p:txBody>
      </p:sp>
      <p:sp>
        <p:nvSpPr>
          <p:cNvPr id="10" name="TextBox 9"/>
          <p:cNvSpPr txBox="1"/>
          <p:nvPr/>
        </p:nvSpPr>
        <p:spPr>
          <a:xfrm>
            <a:off x="449212" y="3883085"/>
            <a:ext cx="2016224" cy="912814"/>
          </a:xfrm>
          <a:prstGeom prst="rect">
            <a:avLst/>
          </a:prstGeom>
          <a:solidFill>
            <a:schemeClr val="bg1">
              <a:alpha val="70000"/>
            </a:schemeClr>
          </a:solidFill>
          <a:effectLst>
            <a:softEdge rad="38100"/>
          </a:effectLst>
        </p:spPr>
        <p:txBody>
          <a:bodyPr wrap="square" rtlCol="0">
            <a:spAutoFit/>
          </a:bodyPr>
          <a:lstStyle/>
          <a:p>
            <a:r>
              <a:rPr lang="en-US" sz="1333" dirty="0"/>
              <a:t>Inside the tank, the solids sink to the bottom while the grease and fats float to the top.</a:t>
            </a:r>
          </a:p>
        </p:txBody>
      </p:sp>
      <p:grpSp>
        <p:nvGrpSpPr>
          <p:cNvPr id="13" name="Group 12"/>
          <p:cNvGrpSpPr/>
          <p:nvPr/>
        </p:nvGrpSpPr>
        <p:grpSpPr>
          <a:xfrm>
            <a:off x="2260795" y="3669150"/>
            <a:ext cx="1212753" cy="1032501"/>
            <a:chOff x="1470827" y="3363461"/>
            <a:chExt cx="703541" cy="630754"/>
          </a:xfrm>
        </p:grpSpPr>
        <p:sp>
          <p:nvSpPr>
            <p:cNvPr id="14" name="Right Arrow 13"/>
            <p:cNvSpPr/>
            <p:nvPr/>
          </p:nvSpPr>
          <p:spPr>
            <a:xfrm rot="18900000">
              <a:off x="1470827" y="3363461"/>
              <a:ext cx="703541" cy="45719"/>
            </a:xfrm>
            <a:prstGeom prst="rightArrow">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ight Arrow 14"/>
            <p:cNvSpPr/>
            <p:nvPr/>
          </p:nvSpPr>
          <p:spPr>
            <a:xfrm rot="2700000">
              <a:off x="1491167" y="3759218"/>
              <a:ext cx="424275" cy="45719"/>
            </a:xfrm>
            <a:prstGeom prst="rightArrow">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16" name="TextBox 15"/>
          <p:cNvSpPr txBox="1"/>
          <p:nvPr/>
        </p:nvSpPr>
        <p:spPr>
          <a:xfrm>
            <a:off x="3158384" y="3646703"/>
            <a:ext cx="1414729" cy="707694"/>
          </a:xfrm>
          <a:prstGeom prst="rect">
            <a:avLst/>
          </a:prstGeom>
          <a:noFill/>
        </p:spPr>
        <p:txBody>
          <a:bodyPr wrap="square" rtlCol="0">
            <a:spAutoFit/>
          </a:bodyPr>
          <a:lstStyle/>
          <a:p>
            <a:r>
              <a:rPr lang="en-US" sz="1333" dirty="0">
                <a:solidFill>
                  <a:schemeClr val="bg1"/>
                </a:solidFill>
              </a:rPr>
              <a:t>1</a:t>
            </a:r>
            <a:r>
              <a:rPr lang="en-US" sz="1333" baseline="30000" dirty="0">
                <a:solidFill>
                  <a:schemeClr val="bg1"/>
                </a:solidFill>
              </a:rPr>
              <a:t>st</a:t>
            </a:r>
            <a:r>
              <a:rPr lang="en-US" sz="1333" dirty="0">
                <a:solidFill>
                  <a:schemeClr val="bg1"/>
                </a:solidFill>
              </a:rPr>
              <a:t> Chamber</a:t>
            </a:r>
          </a:p>
          <a:p>
            <a:r>
              <a:rPr lang="en-US" sz="1333" dirty="0">
                <a:solidFill>
                  <a:schemeClr val="bg1"/>
                </a:solidFill>
              </a:rPr>
              <a:t>Primary Treatment</a:t>
            </a:r>
          </a:p>
        </p:txBody>
      </p:sp>
      <p:sp>
        <p:nvSpPr>
          <p:cNvPr id="17" name="TextBox 16"/>
          <p:cNvSpPr txBox="1"/>
          <p:nvPr/>
        </p:nvSpPr>
        <p:spPr>
          <a:xfrm>
            <a:off x="4669492" y="3631798"/>
            <a:ext cx="1414729" cy="707694"/>
          </a:xfrm>
          <a:prstGeom prst="rect">
            <a:avLst/>
          </a:prstGeom>
          <a:noFill/>
        </p:spPr>
        <p:txBody>
          <a:bodyPr wrap="square" rtlCol="0">
            <a:spAutoFit/>
          </a:bodyPr>
          <a:lstStyle/>
          <a:p>
            <a:r>
              <a:rPr lang="en-US" sz="1333" dirty="0">
                <a:solidFill>
                  <a:schemeClr val="bg1"/>
                </a:solidFill>
              </a:rPr>
              <a:t>2</a:t>
            </a:r>
            <a:r>
              <a:rPr lang="en-US" sz="1333" baseline="30000" dirty="0">
                <a:solidFill>
                  <a:schemeClr val="bg1"/>
                </a:solidFill>
              </a:rPr>
              <a:t>nd</a:t>
            </a:r>
            <a:r>
              <a:rPr lang="en-US" sz="1333" dirty="0">
                <a:solidFill>
                  <a:schemeClr val="bg1"/>
                </a:solidFill>
              </a:rPr>
              <a:t> Chamber</a:t>
            </a:r>
          </a:p>
          <a:p>
            <a:r>
              <a:rPr lang="en-US" sz="1333" dirty="0">
                <a:solidFill>
                  <a:schemeClr val="bg1"/>
                </a:solidFill>
              </a:rPr>
              <a:t>Primary Treatment</a:t>
            </a:r>
          </a:p>
        </p:txBody>
      </p:sp>
      <p:sp>
        <p:nvSpPr>
          <p:cNvPr id="18" name="TextBox 17"/>
          <p:cNvSpPr txBox="1"/>
          <p:nvPr/>
        </p:nvSpPr>
        <p:spPr>
          <a:xfrm>
            <a:off x="2867171" y="5457458"/>
            <a:ext cx="2541857" cy="1117935"/>
          </a:xfrm>
          <a:prstGeom prst="rect">
            <a:avLst/>
          </a:prstGeom>
          <a:solidFill>
            <a:schemeClr val="bg1">
              <a:alpha val="70000"/>
            </a:schemeClr>
          </a:solidFill>
          <a:effectLst>
            <a:softEdge rad="38100"/>
          </a:effectLst>
        </p:spPr>
        <p:txBody>
          <a:bodyPr wrap="square" rtlCol="0">
            <a:spAutoFit/>
          </a:bodyPr>
          <a:lstStyle/>
          <a:p>
            <a:r>
              <a:rPr lang="en-US" sz="1333" dirty="0" smtClean="0"/>
              <a:t>Primary Treatment stage creates </a:t>
            </a:r>
            <a:r>
              <a:rPr lang="en-US" sz="1333" dirty="0"/>
              <a:t>an anaerobic treatment environment where the organic solids are broken down &amp; digested.</a:t>
            </a:r>
          </a:p>
        </p:txBody>
      </p:sp>
      <p:sp>
        <p:nvSpPr>
          <p:cNvPr id="19" name="TextBox 18"/>
          <p:cNvSpPr txBox="1"/>
          <p:nvPr/>
        </p:nvSpPr>
        <p:spPr>
          <a:xfrm>
            <a:off x="3178008" y="5472363"/>
            <a:ext cx="1491484" cy="1117935"/>
          </a:xfrm>
          <a:prstGeom prst="rect">
            <a:avLst/>
          </a:prstGeom>
          <a:solidFill>
            <a:schemeClr val="bg1">
              <a:alpha val="70000"/>
            </a:schemeClr>
          </a:solidFill>
          <a:effectLst>
            <a:softEdge rad="38100"/>
          </a:effectLst>
        </p:spPr>
        <p:txBody>
          <a:bodyPr wrap="square" rtlCol="0">
            <a:spAutoFit/>
          </a:bodyPr>
          <a:lstStyle/>
          <a:p>
            <a:r>
              <a:rPr lang="en-US" sz="1333" dirty="0" smtClean="0"/>
              <a:t>The 2</a:t>
            </a:r>
            <a:r>
              <a:rPr lang="en-US" sz="1333" baseline="30000" dirty="0" smtClean="0"/>
              <a:t>nd</a:t>
            </a:r>
            <a:r>
              <a:rPr lang="en-US" sz="1333" dirty="0" smtClean="0"/>
              <a:t> Chamber also acts as a buffer chamber to</a:t>
            </a:r>
          </a:p>
          <a:p>
            <a:r>
              <a:rPr lang="en-US" sz="1333" dirty="0" smtClean="0"/>
              <a:t>equalizes </a:t>
            </a:r>
            <a:r>
              <a:rPr lang="en-US" sz="1333" dirty="0"/>
              <a:t>the peak flows</a:t>
            </a:r>
          </a:p>
        </p:txBody>
      </p:sp>
      <p:sp>
        <p:nvSpPr>
          <p:cNvPr id="20" name="U-Turn Arrow 19"/>
          <p:cNvSpPr/>
          <p:nvPr/>
        </p:nvSpPr>
        <p:spPr>
          <a:xfrm>
            <a:off x="4404289" y="3067115"/>
            <a:ext cx="451312" cy="947318"/>
          </a:xfrm>
          <a:prstGeom prst="uturnArrow">
            <a:avLst>
              <a:gd name="adj1" fmla="val 3953"/>
              <a:gd name="adj2" fmla="val 25000"/>
              <a:gd name="adj3" fmla="val 17179"/>
              <a:gd name="adj4" fmla="val 43750"/>
              <a:gd name="adj5" fmla="val 41639"/>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21" name="TextBox 20"/>
          <p:cNvSpPr txBox="1"/>
          <p:nvPr/>
        </p:nvSpPr>
        <p:spPr>
          <a:xfrm>
            <a:off x="846134" y="1067879"/>
            <a:ext cx="3077616" cy="1117935"/>
          </a:xfrm>
          <a:prstGeom prst="rect">
            <a:avLst/>
          </a:prstGeom>
          <a:solidFill>
            <a:srgbClr val="92D050">
              <a:alpha val="70000"/>
            </a:srgbClr>
          </a:solidFill>
          <a:effectLst>
            <a:softEdge rad="38100"/>
          </a:effectLst>
        </p:spPr>
        <p:txBody>
          <a:bodyPr wrap="square" rtlCol="0">
            <a:spAutoFit/>
          </a:bodyPr>
          <a:lstStyle/>
          <a:p>
            <a:r>
              <a:rPr lang="en-US" sz="1333" dirty="0"/>
              <a:t>Primary Treatment is all about separating solids from the wastewater. This entails trapping large solids &amp; settling fine solids. For best result a minimum of 24hr retention is desired</a:t>
            </a:r>
            <a:r>
              <a:rPr lang="en-US" sz="1333" dirty="0" smtClean="0"/>
              <a:t>.</a:t>
            </a:r>
            <a:endParaRPr lang="en-US" sz="1333" dirty="0"/>
          </a:p>
        </p:txBody>
      </p:sp>
      <p:sp>
        <p:nvSpPr>
          <p:cNvPr id="22" name="TextBox 21"/>
          <p:cNvSpPr txBox="1"/>
          <p:nvPr/>
        </p:nvSpPr>
        <p:spPr>
          <a:xfrm>
            <a:off x="4004244" y="949555"/>
            <a:ext cx="3077616" cy="1323054"/>
          </a:xfrm>
          <a:prstGeom prst="rect">
            <a:avLst/>
          </a:prstGeom>
          <a:solidFill>
            <a:srgbClr val="92D050">
              <a:alpha val="70000"/>
            </a:srgbClr>
          </a:solidFill>
          <a:effectLst>
            <a:softEdge rad="38100"/>
          </a:effectLst>
        </p:spPr>
        <p:txBody>
          <a:bodyPr wrap="square" rtlCol="0">
            <a:spAutoFit/>
          </a:bodyPr>
          <a:lstStyle/>
          <a:p>
            <a:r>
              <a:rPr lang="en-US" sz="1333" dirty="0" smtClean="0"/>
              <a:t>If Primary Treatment is too small the Solids &amp; Sludge will buildup too fast! Enough storage volume is required to allow Organic Solids &amp; Sludge to be broken down over time through anaerobic biological processes</a:t>
            </a:r>
            <a:endParaRPr lang="en-US" sz="1333" dirty="0"/>
          </a:p>
        </p:txBody>
      </p:sp>
      <p:sp>
        <p:nvSpPr>
          <p:cNvPr id="23" name="TextBox 22"/>
          <p:cNvSpPr txBox="1"/>
          <p:nvPr/>
        </p:nvSpPr>
        <p:spPr>
          <a:xfrm>
            <a:off x="2682650" y="3555679"/>
            <a:ext cx="1764012" cy="912814"/>
          </a:xfrm>
          <a:prstGeom prst="rect">
            <a:avLst/>
          </a:prstGeom>
          <a:solidFill>
            <a:srgbClr val="92D050">
              <a:alpha val="70000"/>
            </a:srgbClr>
          </a:solidFill>
          <a:effectLst>
            <a:softEdge rad="38100"/>
          </a:effectLst>
        </p:spPr>
        <p:txBody>
          <a:bodyPr wrap="square" rtlCol="0">
            <a:spAutoFit/>
          </a:bodyPr>
          <a:lstStyle/>
          <a:p>
            <a:r>
              <a:rPr lang="en-US" sz="1333" dirty="0" smtClean="0"/>
              <a:t>Effective Primary Treatment can reduce BOD by up to 40% and TSS </a:t>
            </a:r>
            <a:r>
              <a:rPr lang="en-US" sz="1333" smtClean="0"/>
              <a:t>by up to </a:t>
            </a:r>
            <a:r>
              <a:rPr lang="en-US" sz="1333" dirty="0" smtClean="0"/>
              <a:t>80%</a:t>
            </a:r>
            <a:endParaRPr lang="en-US" sz="1333" dirty="0"/>
          </a:p>
        </p:txBody>
      </p:sp>
      <p:sp>
        <p:nvSpPr>
          <p:cNvPr id="24" name="TextBox 23"/>
          <p:cNvSpPr txBox="1"/>
          <p:nvPr/>
        </p:nvSpPr>
        <p:spPr>
          <a:xfrm>
            <a:off x="6180600" y="3133266"/>
            <a:ext cx="3077616" cy="912814"/>
          </a:xfrm>
          <a:prstGeom prst="rect">
            <a:avLst/>
          </a:prstGeom>
          <a:solidFill>
            <a:schemeClr val="bg1">
              <a:alpha val="70000"/>
            </a:schemeClr>
          </a:solidFill>
          <a:effectLst>
            <a:softEdge rad="38100"/>
          </a:effectLst>
        </p:spPr>
        <p:txBody>
          <a:bodyPr wrap="square" rtlCol="0">
            <a:spAutoFit/>
          </a:bodyPr>
          <a:lstStyle/>
          <a:p>
            <a:r>
              <a:rPr lang="en-US" sz="1333" dirty="0"/>
              <a:t>Wastewater is fed to the </a:t>
            </a:r>
            <a:r>
              <a:rPr lang="en-US" sz="1333" dirty="0" smtClean="0"/>
              <a:t>SBR Reactor Tank for Aerobic Biological </a:t>
            </a:r>
            <a:r>
              <a:rPr lang="en-US" sz="1333" dirty="0"/>
              <a:t>T</a:t>
            </a:r>
            <a:r>
              <a:rPr lang="en-US" sz="1333" dirty="0" smtClean="0"/>
              <a:t>reatment</a:t>
            </a:r>
            <a:r>
              <a:rPr lang="en-US" sz="1333" dirty="0"/>
              <a:t>. </a:t>
            </a:r>
            <a:r>
              <a:rPr lang="en-US" sz="1333" dirty="0" smtClean="0"/>
              <a:t>The SBR Process involves a cycle of activities which are typically repeated 4 x a day</a:t>
            </a:r>
            <a:endParaRPr lang="en-US" sz="1333" dirty="0"/>
          </a:p>
        </p:txBody>
      </p:sp>
      <p:grpSp>
        <p:nvGrpSpPr>
          <p:cNvPr id="43" name="Group 14"/>
          <p:cNvGrpSpPr>
            <a:grpSpLocks/>
          </p:cNvGrpSpPr>
          <p:nvPr/>
        </p:nvGrpSpPr>
        <p:grpSpPr bwMode="auto">
          <a:xfrm>
            <a:off x="7371110" y="2621790"/>
            <a:ext cx="701632" cy="1117935"/>
            <a:chOff x="3833" y="1178"/>
            <a:chExt cx="520" cy="998"/>
          </a:xfrm>
        </p:grpSpPr>
        <p:pic>
          <p:nvPicPr>
            <p:cNvPr id="44" name="Picture 15" descr="Turbo1"/>
            <p:cNvPicPr>
              <a:picLocks noChangeAspect="1" noChangeArrowheads="1"/>
            </p:cNvPicPr>
            <p:nvPr/>
          </p:nvPicPr>
          <p:blipFill>
            <a:blip r:embed="rId4">
              <a:extLst>
                <a:ext uri="{28A0092B-C50C-407E-A947-70E740481C1C}">
                  <a14:useLocalDpi xmlns:a14="http://schemas.microsoft.com/office/drawing/2010/main" val="0"/>
                </a:ext>
              </a:extLst>
            </a:blip>
            <a:srcRect l="32568" r="31192" b="39792"/>
            <a:stretch>
              <a:fillRect/>
            </a:stretch>
          </p:blipFill>
          <p:spPr bwMode="auto">
            <a:xfrm>
              <a:off x="3875" y="1178"/>
              <a:ext cx="474" cy="98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Turbo2"/>
            <p:cNvPicPr>
              <a:picLocks noChangeAspect="1" noChangeArrowheads="1"/>
            </p:cNvPicPr>
            <p:nvPr/>
          </p:nvPicPr>
          <p:blipFill>
            <a:blip r:embed="rId5">
              <a:extLst>
                <a:ext uri="{28A0092B-C50C-407E-A947-70E740481C1C}">
                  <a14:useLocalDpi xmlns:a14="http://schemas.microsoft.com/office/drawing/2010/main" val="0"/>
                </a:ext>
              </a:extLst>
            </a:blip>
            <a:srcRect l="22858" t="79358" r="44081"/>
            <a:stretch>
              <a:fillRect/>
            </a:stretch>
          </p:blipFill>
          <p:spPr bwMode="auto">
            <a:xfrm>
              <a:off x="3833" y="1906"/>
              <a:ext cx="162" cy="27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7" descr="Turbo2"/>
            <p:cNvPicPr>
              <a:picLocks noChangeAspect="1" noChangeArrowheads="1"/>
            </p:cNvPicPr>
            <p:nvPr/>
          </p:nvPicPr>
          <p:blipFill>
            <a:blip r:embed="rId5">
              <a:extLst>
                <a:ext uri="{28A0092B-C50C-407E-A947-70E740481C1C}">
                  <a14:useLocalDpi xmlns:a14="http://schemas.microsoft.com/office/drawing/2010/main" val="0"/>
                </a:ext>
              </a:extLst>
            </a:blip>
            <a:srcRect l="22858" t="79358" r="44081"/>
            <a:stretch>
              <a:fillRect/>
            </a:stretch>
          </p:blipFill>
          <p:spPr bwMode="auto">
            <a:xfrm>
              <a:off x="4191" y="1906"/>
              <a:ext cx="162" cy="270"/>
            </a:xfrm>
            <a:prstGeom prst="rect">
              <a:avLst/>
            </a:prstGeom>
            <a:noFill/>
            <a:extLst>
              <a:ext uri="{909E8E84-426E-40DD-AFC4-6F175D3DCCD1}">
                <a14:hiddenFill xmlns:a14="http://schemas.microsoft.com/office/drawing/2010/main">
                  <a:solidFill>
                    <a:srgbClr val="FFFFFF"/>
                  </a:solidFill>
                </a14:hiddenFill>
              </a:ext>
            </a:extLst>
          </p:spPr>
        </p:pic>
      </p:grpSp>
      <p:pic>
        <p:nvPicPr>
          <p:cNvPr id="47" name="Picture 19" descr="Turbo2"/>
          <p:cNvPicPr>
            <a:picLocks noChangeAspect="1" noChangeArrowheads="1"/>
          </p:cNvPicPr>
          <p:nvPr/>
        </p:nvPicPr>
        <p:blipFill>
          <a:blip r:embed="rId5">
            <a:extLst>
              <a:ext uri="{28A0092B-C50C-407E-A947-70E740481C1C}">
                <a14:useLocalDpi xmlns:a14="http://schemas.microsoft.com/office/drawing/2010/main" val="0"/>
              </a:ext>
            </a:extLst>
          </a:blip>
          <a:srcRect r="36938"/>
          <a:stretch>
            <a:fillRect/>
          </a:stretch>
        </p:blipFill>
        <p:spPr bwMode="auto">
          <a:xfrm>
            <a:off x="5019894" y="2714143"/>
            <a:ext cx="349078" cy="1477650"/>
          </a:xfrm>
          <a:prstGeom prst="rect">
            <a:avLst/>
          </a:prstGeom>
          <a:noFill/>
          <a:extLst>
            <a:ext uri="{909E8E84-426E-40DD-AFC4-6F175D3DCCD1}">
              <a14:hiddenFill xmlns:a14="http://schemas.microsoft.com/office/drawing/2010/main">
                <a:solidFill>
                  <a:srgbClr val="FFFFFF"/>
                </a:solidFill>
              </a14:hiddenFill>
            </a:ext>
          </a:extLst>
        </p:spPr>
      </p:pic>
      <p:sp>
        <p:nvSpPr>
          <p:cNvPr id="49" name="Line 16"/>
          <p:cNvSpPr>
            <a:spLocks noChangeShapeType="1"/>
          </p:cNvSpPr>
          <p:nvPr/>
        </p:nvSpPr>
        <p:spPr bwMode="auto">
          <a:xfrm flipV="1">
            <a:off x="5250533" y="3094709"/>
            <a:ext cx="1219178" cy="264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endParaRPr lang="en-US"/>
          </a:p>
        </p:txBody>
      </p:sp>
      <p:sp>
        <p:nvSpPr>
          <p:cNvPr id="50" name="Line 20"/>
          <p:cNvSpPr>
            <a:spLocks noChangeShapeType="1"/>
          </p:cNvSpPr>
          <p:nvPr/>
        </p:nvSpPr>
        <p:spPr bwMode="auto">
          <a:xfrm flipH="1">
            <a:off x="5255273" y="3063596"/>
            <a:ext cx="35" cy="827016"/>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endParaRPr lang="en-US"/>
          </a:p>
        </p:txBody>
      </p:sp>
      <p:grpSp>
        <p:nvGrpSpPr>
          <p:cNvPr id="228" name="Group 227"/>
          <p:cNvGrpSpPr/>
          <p:nvPr/>
        </p:nvGrpSpPr>
        <p:grpSpPr>
          <a:xfrm>
            <a:off x="5964642" y="2943225"/>
            <a:ext cx="1752250" cy="1689693"/>
            <a:chOff x="7810194" y="5472363"/>
            <a:chExt cx="2014537" cy="2088835"/>
          </a:xfrm>
        </p:grpSpPr>
        <p:grpSp>
          <p:nvGrpSpPr>
            <p:cNvPr id="51" name="Group 17"/>
            <p:cNvGrpSpPr>
              <a:grpSpLocks/>
            </p:cNvGrpSpPr>
            <p:nvPr/>
          </p:nvGrpSpPr>
          <p:grpSpPr bwMode="auto">
            <a:xfrm>
              <a:off x="7810194" y="5475223"/>
              <a:ext cx="2014537" cy="2085975"/>
              <a:chOff x="3456" y="1632"/>
              <a:chExt cx="1392" cy="1440"/>
            </a:xfrm>
          </p:grpSpPr>
          <p:sp>
            <p:nvSpPr>
              <p:cNvPr id="52" name="Oval 18"/>
              <p:cNvSpPr>
                <a:spLocks noChangeArrowheads="1"/>
              </p:cNvSpPr>
              <p:nvPr/>
            </p:nvSpPr>
            <p:spPr bwMode="auto">
              <a:xfrm>
                <a:off x="3456"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 name="Oval 19"/>
              <p:cNvSpPr>
                <a:spLocks noChangeArrowheads="1"/>
              </p:cNvSpPr>
              <p:nvPr/>
            </p:nvSpPr>
            <p:spPr bwMode="auto">
              <a:xfrm>
                <a:off x="3696"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 name="Oval 20"/>
              <p:cNvSpPr>
                <a:spLocks noChangeArrowheads="1"/>
              </p:cNvSpPr>
              <p:nvPr/>
            </p:nvSpPr>
            <p:spPr bwMode="auto">
              <a:xfrm>
                <a:off x="3504" y="192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 name="Oval 21"/>
              <p:cNvSpPr>
                <a:spLocks noChangeArrowheads="1"/>
              </p:cNvSpPr>
              <p:nvPr/>
            </p:nvSpPr>
            <p:spPr bwMode="auto">
              <a:xfrm>
                <a:off x="3840" y="182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 name="Oval 22"/>
              <p:cNvSpPr>
                <a:spLocks noChangeArrowheads="1"/>
              </p:cNvSpPr>
              <p:nvPr/>
            </p:nvSpPr>
            <p:spPr bwMode="auto">
              <a:xfrm>
                <a:off x="3552" y="216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 name="Oval 23"/>
              <p:cNvSpPr>
                <a:spLocks noChangeArrowheads="1"/>
              </p:cNvSpPr>
              <p:nvPr/>
            </p:nvSpPr>
            <p:spPr bwMode="auto">
              <a:xfrm>
                <a:off x="3792" y="196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 name="Oval 24"/>
              <p:cNvSpPr>
                <a:spLocks noChangeArrowheads="1"/>
              </p:cNvSpPr>
              <p:nvPr/>
            </p:nvSpPr>
            <p:spPr bwMode="auto">
              <a:xfrm>
                <a:off x="4080" y="192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 name="Oval 25"/>
              <p:cNvSpPr>
                <a:spLocks noChangeArrowheads="1"/>
              </p:cNvSpPr>
              <p:nvPr/>
            </p:nvSpPr>
            <p:spPr bwMode="auto">
              <a:xfrm>
                <a:off x="3888" y="249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 name="Oval 26"/>
              <p:cNvSpPr>
                <a:spLocks noChangeArrowheads="1"/>
              </p:cNvSpPr>
              <p:nvPr/>
            </p:nvSpPr>
            <p:spPr bwMode="auto">
              <a:xfrm>
                <a:off x="3888" y="225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 name="Oval 27"/>
              <p:cNvSpPr>
                <a:spLocks noChangeArrowheads="1"/>
              </p:cNvSpPr>
              <p:nvPr/>
            </p:nvSpPr>
            <p:spPr bwMode="auto">
              <a:xfrm>
                <a:off x="4320" y="216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 name="Oval 28"/>
              <p:cNvSpPr>
                <a:spLocks noChangeArrowheads="1"/>
              </p:cNvSpPr>
              <p:nvPr/>
            </p:nvSpPr>
            <p:spPr bwMode="auto">
              <a:xfrm>
                <a:off x="4512" y="192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 name="Oval 29"/>
              <p:cNvSpPr>
                <a:spLocks noChangeArrowheads="1"/>
              </p:cNvSpPr>
              <p:nvPr/>
            </p:nvSpPr>
            <p:spPr bwMode="auto">
              <a:xfrm>
                <a:off x="4032"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 name="Oval 30"/>
              <p:cNvSpPr>
                <a:spLocks noChangeArrowheads="1"/>
              </p:cNvSpPr>
              <p:nvPr/>
            </p:nvSpPr>
            <p:spPr bwMode="auto">
              <a:xfrm>
                <a:off x="4560"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 name="Oval 31"/>
              <p:cNvSpPr>
                <a:spLocks noChangeArrowheads="1"/>
              </p:cNvSpPr>
              <p:nvPr/>
            </p:nvSpPr>
            <p:spPr bwMode="auto">
              <a:xfrm>
                <a:off x="3984" y="273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 name="Oval 32"/>
              <p:cNvSpPr>
                <a:spLocks noChangeArrowheads="1"/>
              </p:cNvSpPr>
              <p:nvPr/>
            </p:nvSpPr>
            <p:spPr bwMode="auto">
              <a:xfrm>
                <a:off x="3552" y="17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 name="Oval 33"/>
              <p:cNvSpPr>
                <a:spLocks noChangeArrowheads="1"/>
              </p:cNvSpPr>
              <p:nvPr/>
            </p:nvSpPr>
            <p:spPr bwMode="auto">
              <a:xfrm>
                <a:off x="3648" y="187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 name="Oval 34"/>
              <p:cNvSpPr>
                <a:spLocks noChangeArrowheads="1"/>
              </p:cNvSpPr>
              <p:nvPr/>
            </p:nvSpPr>
            <p:spPr bwMode="auto">
              <a:xfrm>
                <a:off x="3696" y="235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 name="Oval 35"/>
              <p:cNvSpPr>
                <a:spLocks noChangeArrowheads="1"/>
              </p:cNvSpPr>
              <p:nvPr/>
            </p:nvSpPr>
            <p:spPr bwMode="auto">
              <a:xfrm>
                <a:off x="3840"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 name="Oval 36"/>
              <p:cNvSpPr>
                <a:spLocks noChangeArrowheads="1"/>
              </p:cNvSpPr>
              <p:nvPr/>
            </p:nvSpPr>
            <p:spPr bwMode="auto">
              <a:xfrm>
                <a:off x="4080"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 name="Oval 37"/>
              <p:cNvSpPr>
                <a:spLocks noChangeArrowheads="1"/>
              </p:cNvSpPr>
              <p:nvPr/>
            </p:nvSpPr>
            <p:spPr bwMode="auto">
              <a:xfrm>
                <a:off x="4080" y="220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 name="Oval 38"/>
              <p:cNvSpPr>
                <a:spLocks noChangeArrowheads="1"/>
              </p:cNvSpPr>
              <p:nvPr/>
            </p:nvSpPr>
            <p:spPr bwMode="auto">
              <a:xfrm>
                <a:off x="4032"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 name="Oval 39"/>
              <p:cNvSpPr>
                <a:spLocks noChangeArrowheads="1"/>
              </p:cNvSpPr>
              <p:nvPr/>
            </p:nvSpPr>
            <p:spPr bwMode="auto">
              <a:xfrm>
                <a:off x="4224" y="244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 name="Oval 40"/>
              <p:cNvSpPr>
                <a:spLocks noChangeArrowheads="1"/>
              </p:cNvSpPr>
              <p:nvPr/>
            </p:nvSpPr>
            <p:spPr bwMode="auto">
              <a:xfrm>
                <a:off x="4320" y="254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 name="Oval 41"/>
              <p:cNvSpPr>
                <a:spLocks noChangeArrowheads="1"/>
              </p:cNvSpPr>
              <p:nvPr/>
            </p:nvSpPr>
            <p:spPr bwMode="auto">
              <a:xfrm>
                <a:off x="3648" y="268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 name="Oval 42"/>
              <p:cNvSpPr>
                <a:spLocks noChangeArrowheads="1"/>
              </p:cNvSpPr>
              <p:nvPr/>
            </p:nvSpPr>
            <p:spPr bwMode="auto">
              <a:xfrm>
                <a:off x="4128" y="249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 name="Oval 43"/>
              <p:cNvSpPr>
                <a:spLocks noChangeArrowheads="1"/>
              </p:cNvSpPr>
              <p:nvPr/>
            </p:nvSpPr>
            <p:spPr bwMode="auto">
              <a:xfrm>
                <a:off x="4560" y="172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 name="Oval 44"/>
              <p:cNvSpPr>
                <a:spLocks noChangeArrowheads="1"/>
              </p:cNvSpPr>
              <p:nvPr/>
            </p:nvSpPr>
            <p:spPr bwMode="auto">
              <a:xfrm>
                <a:off x="4320" y="268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 name="Oval 45"/>
              <p:cNvSpPr>
                <a:spLocks noChangeArrowheads="1"/>
              </p:cNvSpPr>
              <p:nvPr/>
            </p:nvSpPr>
            <p:spPr bwMode="auto">
              <a:xfrm>
                <a:off x="4320"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 name="Oval 46"/>
              <p:cNvSpPr>
                <a:spLocks noChangeArrowheads="1"/>
              </p:cNvSpPr>
              <p:nvPr/>
            </p:nvSpPr>
            <p:spPr bwMode="auto">
              <a:xfrm>
                <a:off x="4656"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 name="Oval 47"/>
              <p:cNvSpPr>
                <a:spLocks noChangeArrowheads="1"/>
              </p:cNvSpPr>
              <p:nvPr/>
            </p:nvSpPr>
            <p:spPr bwMode="auto">
              <a:xfrm>
                <a:off x="4464" y="211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 name="Oval 48"/>
              <p:cNvSpPr>
                <a:spLocks noChangeArrowheads="1"/>
              </p:cNvSpPr>
              <p:nvPr/>
            </p:nvSpPr>
            <p:spPr bwMode="auto">
              <a:xfrm>
                <a:off x="4272" y="187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3" name="Oval 49"/>
              <p:cNvSpPr>
                <a:spLocks noChangeArrowheads="1"/>
              </p:cNvSpPr>
              <p:nvPr/>
            </p:nvSpPr>
            <p:spPr bwMode="auto">
              <a:xfrm>
                <a:off x="4560" y="220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 name="Oval 50"/>
              <p:cNvSpPr>
                <a:spLocks noChangeArrowheads="1"/>
              </p:cNvSpPr>
              <p:nvPr/>
            </p:nvSpPr>
            <p:spPr bwMode="auto">
              <a:xfrm>
                <a:off x="4656" y="230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 name="Oval 51"/>
              <p:cNvSpPr>
                <a:spLocks noChangeArrowheads="1"/>
              </p:cNvSpPr>
              <p:nvPr/>
            </p:nvSpPr>
            <p:spPr bwMode="auto">
              <a:xfrm>
                <a:off x="4752"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 name="Oval 52"/>
              <p:cNvSpPr>
                <a:spLocks noChangeArrowheads="1"/>
              </p:cNvSpPr>
              <p:nvPr/>
            </p:nvSpPr>
            <p:spPr bwMode="auto">
              <a:xfrm>
                <a:off x="4704" y="278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 name="Oval 53"/>
              <p:cNvSpPr>
                <a:spLocks noChangeArrowheads="1"/>
              </p:cNvSpPr>
              <p:nvPr/>
            </p:nvSpPr>
            <p:spPr bwMode="auto">
              <a:xfrm>
                <a:off x="4704" y="254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8" name="Oval 54"/>
              <p:cNvSpPr>
                <a:spLocks noChangeArrowheads="1"/>
              </p:cNvSpPr>
              <p:nvPr/>
            </p:nvSpPr>
            <p:spPr bwMode="auto">
              <a:xfrm>
                <a:off x="4560" y="264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9" name="Oval 55"/>
              <p:cNvSpPr>
                <a:spLocks noChangeArrowheads="1"/>
              </p:cNvSpPr>
              <p:nvPr/>
            </p:nvSpPr>
            <p:spPr bwMode="auto">
              <a:xfrm>
                <a:off x="4512" y="28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 name="Oval 56"/>
              <p:cNvSpPr>
                <a:spLocks noChangeArrowheads="1"/>
              </p:cNvSpPr>
              <p:nvPr/>
            </p:nvSpPr>
            <p:spPr bwMode="auto">
              <a:xfrm>
                <a:off x="3888" y="292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 name="Oval 57"/>
              <p:cNvSpPr>
                <a:spLocks noChangeArrowheads="1"/>
              </p:cNvSpPr>
              <p:nvPr/>
            </p:nvSpPr>
            <p:spPr bwMode="auto">
              <a:xfrm>
                <a:off x="4128" y="273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 name="Oval 58"/>
              <p:cNvSpPr>
                <a:spLocks noChangeArrowheads="1"/>
              </p:cNvSpPr>
              <p:nvPr/>
            </p:nvSpPr>
            <p:spPr bwMode="auto">
              <a:xfrm>
                <a:off x="4176" y="29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 name="Oval 59"/>
              <p:cNvSpPr>
                <a:spLocks noChangeArrowheads="1"/>
              </p:cNvSpPr>
              <p:nvPr/>
            </p:nvSpPr>
            <p:spPr bwMode="auto">
              <a:xfrm>
                <a:off x="3744" y="283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4" name="Oval 60"/>
              <p:cNvSpPr>
                <a:spLocks noChangeArrowheads="1"/>
              </p:cNvSpPr>
              <p:nvPr/>
            </p:nvSpPr>
            <p:spPr bwMode="auto">
              <a:xfrm>
                <a:off x="3456"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 name="Oval 61"/>
              <p:cNvSpPr>
                <a:spLocks noChangeArrowheads="1"/>
              </p:cNvSpPr>
              <p:nvPr/>
            </p:nvSpPr>
            <p:spPr bwMode="auto">
              <a:xfrm>
                <a:off x="4656" y="182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 name="Oval 62"/>
              <p:cNvSpPr>
                <a:spLocks noChangeArrowheads="1"/>
              </p:cNvSpPr>
              <p:nvPr/>
            </p:nvSpPr>
            <p:spPr bwMode="auto">
              <a:xfrm>
                <a:off x="4752" y="163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7" name="Oval 63"/>
              <p:cNvSpPr>
                <a:spLocks noChangeArrowheads="1"/>
              </p:cNvSpPr>
              <p:nvPr/>
            </p:nvSpPr>
            <p:spPr bwMode="auto">
              <a:xfrm>
                <a:off x="4320" y="201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 name="Oval 64"/>
              <p:cNvSpPr>
                <a:spLocks noChangeArrowheads="1"/>
              </p:cNvSpPr>
              <p:nvPr/>
            </p:nvSpPr>
            <p:spPr bwMode="auto">
              <a:xfrm>
                <a:off x="4704" y="29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9" name="Oval 65"/>
              <p:cNvSpPr>
                <a:spLocks noChangeArrowheads="1"/>
              </p:cNvSpPr>
              <p:nvPr/>
            </p:nvSpPr>
            <p:spPr bwMode="auto">
              <a:xfrm>
                <a:off x="3696" y="254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 name="Oval 66"/>
              <p:cNvSpPr>
                <a:spLocks noChangeArrowheads="1"/>
              </p:cNvSpPr>
              <p:nvPr/>
            </p:nvSpPr>
            <p:spPr bwMode="auto">
              <a:xfrm>
                <a:off x="4320" y="28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 name="Oval 67"/>
              <p:cNvSpPr>
                <a:spLocks noChangeArrowheads="1"/>
              </p:cNvSpPr>
              <p:nvPr/>
            </p:nvSpPr>
            <p:spPr bwMode="auto">
              <a:xfrm>
                <a:off x="3600" y="28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 name="Oval 68"/>
              <p:cNvSpPr>
                <a:spLocks noChangeArrowheads="1"/>
              </p:cNvSpPr>
              <p:nvPr/>
            </p:nvSpPr>
            <p:spPr bwMode="auto">
              <a:xfrm>
                <a:off x="3456" y="278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 name="Oval 69"/>
              <p:cNvSpPr>
                <a:spLocks noChangeArrowheads="1"/>
              </p:cNvSpPr>
              <p:nvPr/>
            </p:nvSpPr>
            <p:spPr bwMode="auto">
              <a:xfrm>
                <a:off x="3456" y="264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 name="Oval 70"/>
              <p:cNvSpPr>
                <a:spLocks noChangeArrowheads="1"/>
              </p:cNvSpPr>
              <p:nvPr/>
            </p:nvSpPr>
            <p:spPr bwMode="auto">
              <a:xfrm>
                <a:off x="3840" y="264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 name="Oval 71"/>
              <p:cNvSpPr>
                <a:spLocks noChangeArrowheads="1"/>
              </p:cNvSpPr>
              <p:nvPr/>
            </p:nvSpPr>
            <p:spPr bwMode="auto">
              <a:xfrm>
                <a:off x="4752" y="220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 name="Oval 72"/>
              <p:cNvSpPr>
                <a:spLocks noChangeArrowheads="1"/>
              </p:cNvSpPr>
              <p:nvPr/>
            </p:nvSpPr>
            <p:spPr bwMode="auto">
              <a:xfrm>
                <a:off x="4128" y="17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7" name="Oval 73"/>
              <p:cNvSpPr>
                <a:spLocks noChangeArrowheads="1"/>
              </p:cNvSpPr>
              <p:nvPr/>
            </p:nvSpPr>
            <p:spPr bwMode="auto">
              <a:xfrm>
                <a:off x="3504" y="292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 name="Oval 74"/>
              <p:cNvSpPr>
                <a:spLocks noChangeArrowheads="1"/>
              </p:cNvSpPr>
              <p:nvPr/>
            </p:nvSpPr>
            <p:spPr bwMode="auto">
              <a:xfrm>
                <a:off x="3456"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9" name="Oval 75"/>
              <p:cNvSpPr>
                <a:spLocks noChangeArrowheads="1"/>
              </p:cNvSpPr>
              <p:nvPr/>
            </p:nvSpPr>
            <p:spPr bwMode="auto">
              <a:xfrm>
                <a:off x="4368" y="230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10" name="Group 17"/>
            <p:cNvGrpSpPr>
              <a:grpSpLocks/>
            </p:cNvGrpSpPr>
            <p:nvPr/>
          </p:nvGrpSpPr>
          <p:grpSpPr bwMode="auto">
            <a:xfrm>
              <a:off x="7810194" y="5472363"/>
              <a:ext cx="2014537" cy="2085975"/>
              <a:chOff x="3456" y="1632"/>
              <a:chExt cx="1392" cy="1440"/>
            </a:xfrm>
          </p:grpSpPr>
          <p:sp>
            <p:nvSpPr>
              <p:cNvPr id="111" name="Oval 18"/>
              <p:cNvSpPr>
                <a:spLocks noChangeArrowheads="1"/>
              </p:cNvSpPr>
              <p:nvPr/>
            </p:nvSpPr>
            <p:spPr bwMode="auto">
              <a:xfrm>
                <a:off x="3456"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 name="Oval 19"/>
              <p:cNvSpPr>
                <a:spLocks noChangeArrowheads="1"/>
              </p:cNvSpPr>
              <p:nvPr/>
            </p:nvSpPr>
            <p:spPr bwMode="auto">
              <a:xfrm>
                <a:off x="3696"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 name="Oval 20"/>
              <p:cNvSpPr>
                <a:spLocks noChangeArrowheads="1"/>
              </p:cNvSpPr>
              <p:nvPr/>
            </p:nvSpPr>
            <p:spPr bwMode="auto">
              <a:xfrm>
                <a:off x="3504" y="192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 name="Oval 21"/>
              <p:cNvSpPr>
                <a:spLocks noChangeArrowheads="1"/>
              </p:cNvSpPr>
              <p:nvPr/>
            </p:nvSpPr>
            <p:spPr bwMode="auto">
              <a:xfrm>
                <a:off x="3840" y="182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5" name="Oval 22"/>
              <p:cNvSpPr>
                <a:spLocks noChangeArrowheads="1"/>
              </p:cNvSpPr>
              <p:nvPr/>
            </p:nvSpPr>
            <p:spPr bwMode="auto">
              <a:xfrm>
                <a:off x="3552" y="216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 name="Oval 23"/>
              <p:cNvSpPr>
                <a:spLocks noChangeArrowheads="1"/>
              </p:cNvSpPr>
              <p:nvPr/>
            </p:nvSpPr>
            <p:spPr bwMode="auto">
              <a:xfrm>
                <a:off x="3792" y="196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 name="Oval 24"/>
              <p:cNvSpPr>
                <a:spLocks noChangeArrowheads="1"/>
              </p:cNvSpPr>
              <p:nvPr/>
            </p:nvSpPr>
            <p:spPr bwMode="auto">
              <a:xfrm>
                <a:off x="4080" y="192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 name="Oval 25"/>
              <p:cNvSpPr>
                <a:spLocks noChangeArrowheads="1"/>
              </p:cNvSpPr>
              <p:nvPr/>
            </p:nvSpPr>
            <p:spPr bwMode="auto">
              <a:xfrm>
                <a:off x="3888" y="249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 name="Oval 26"/>
              <p:cNvSpPr>
                <a:spLocks noChangeArrowheads="1"/>
              </p:cNvSpPr>
              <p:nvPr/>
            </p:nvSpPr>
            <p:spPr bwMode="auto">
              <a:xfrm>
                <a:off x="3888" y="225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 name="Oval 27"/>
              <p:cNvSpPr>
                <a:spLocks noChangeArrowheads="1"/>
              </p:cNvSpPr>
              <p:nvPr/>
            </p:nvSpPr>
            <p:spPr bwMode="auto">
              <a:xfrm>
                <a:off x="4320" y="216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 name="Oval 28"/>
              <p:cNvSpPr>
                <a:spLocks noChangeArrowheads="1"/>
              </p:cNvSpPr>
              <p:nvPr/>
            </p:nvSpPr>
            <p:spPr bwMode="auto">
              <a:xfrm>
                <a:off x="4512" y="192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 name="Oval 29"/>
              <p:cNvSpPr>
                <a:spLocks noChangeArrowheads="1"/>
              </p:cNvSpPr>
              <p:nvPr/>
            </p:nvSpPr>
            <p:spPr bwMode="auto">
              <a:xfrm>
                <a:off x="4032"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 name="Oval 30"/>
              <p:cNvSpPr>
                <a:spLocks noChangeArrowheads="1"/>
              </p:cNvSpPr>
              <p:nvPr/>
            </p:nvSpPr>
            <p:spPr bwMode="auto">
              <a:xfrm>
                <a:off x="4560"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4" name="Oval 31"/>
              <p:cNvSpPr>
                <a:spLocks noChangeArrowheads="1"/>
              </p:cNvSpPr>
              <p:nvPr/>
            </p:nvSpPr>
            <p:spPr bwMode="auto">
              <a:xfrm>
                <a:off x="3984" y="273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 name="Oval 32"/>
              <p:cNvSpPr>
                <a:spLocks noChangeArrowheads="1"/>
              </p:cNvSpPr>
              <p:nvPr/>
            </p:nvSpPr>
            <p:spPr bwMode="auto">
              <a:xfrm>
                <a:off x="3552" y="17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 name="Oval 33"/>
              <p:cNvSpPr>
                <a:spLocks noChangeArrowheads="1"/>
              </p:cNvSpPr>
              <p:nvPr/>
            </p:nvSpPr>
            <p:spPr bwMode="auto">
              <a:xfrm>
                <a:off x="3648" y="187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 name="Oval 34"/>
              <p:cNvSpPr>
                <a:spLocks noChangeArrowheads="1"/>
              </p:cNvSpPr>
              <p:nvPr/>
            </p:nvSpPr>
            <p:spPr bwMode="auto">
              <a:xfrm>
                <a:off x="3696" y="235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 name="Oval 35"/>
              <p:cNvSpPr>
                <a:spLocks noChangeArrowheads="1"/>
              </p:cNvSpPr>
              <p:nvPr/>
            </p:nvSpPr>
            <p:spPr bwMode="auto">
              <a:xfrm>
                <a:off x="3840"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 name="Oval 36"/>
              <p:cNvSpPr>
                <a:spLocks noChangeArrowheads="1"/>
              </p:cNvSpPr>
              <p:nvPr/>
            </p:nvSpPr>
            <p:spPr bwMode="auto">
              <a:xfrm>
                <a:off x="4080"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 name="Oval 37"/>
              <p:cNvSpPr>
                <a:spLocks noChangeArrowheads="1"/>
              </p:cNvSpPr>
              <p:nvPr/>
            </p:nvSpPr>
            <p:spPr bwMode="auto">
              <a:xfrm>
                <a:off x="4080" y="220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 name="Oval 38"/>
              <p:cNvSpPr>
                <a:spLocks noChangeArrowheads="1"/>
              </p:cNvSpPr>
              <p:nvPr/>
            </p:nvSpPr>
            <p:spPr bwMode="auto">
              <a:xfrm>
                <a:off x="4032"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2" name="Oval 39"/>
              <p:cNvSpPr>
                <a:spLocks noChangeArrowheads="1"/>
              </p:cNvSpPr>
              <p:nvPr/>
            </p:nvSpPr>
            <p:spPr bwMode="auto">
              <a:xfrm>
                <a:off x="4224" y="244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 name="Oval 40"/>
              <p:cNvSpPr>
                <a:spLocks noChangeArrowheads="1"/>
              </p:cNvSpPr>
              <p:nvPr/>
            </p:nvSpPr>
            <p:spPr bwMode="auto">
              <a:xfrm>
                <a:off x="4320" y="254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 name="Oval 41"/>
              <p:cNvSpPr>
                <a:spLocks noChangeArrowheads="1"/>
              </p:cNvSpPr>
              <p:nvPr/>
            </p:nvSpPr>
            <p:spPr bwMode="auto">
              <a:xfrm>
                <a:off x="3648" y="268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 name="Oval 42"/>
              <p:cNvSpPr>
                <a:spLocks noChangeArrowheads="1"/>
              </p:cNvSpPr>
              <p:nvPr/>
            </p:nvSpPr>
            <p:spPr bwMode="auto">
              <a:xfrm>
                <a:off x="4128" y="249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6" name="Oval 43"/>
              <p:cNvSpPr>
                <a:spLocks noChangeArrowheads="1"/>
              </p:cNvSpPr>
              <p:nvPr/>
            </p:nvSpPr>
            <p:spPr bwMode="auto">
              <a:xfrm>
                <a:off x="4560" y="172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 name="Oval 44"/>
              <p:cNvSpPr>
                <a:spLocks noChangeArrowheads="1"/>
              </p:cNvSpPr>
              <p:nvPr/>
            </p:nvSpPr>
            <p:spPr bwMode="auto">
              <a:xfrm>
                <a:off x="4320" y="268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8" name="Oval 45"/>
              <p:cNvSpPr>
                <a:spLocks noChangeArrowheads="1"/>
              </p:cNvSpPr>
              <p:nvPr/>
            </p:nvSpPr>
            <p:spPr bwMode="auto">
              <a:xfrm>
                <a:off x="4320"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9" name="Oval 46"/>
              <p:cNvSpPr>
                <a:spLocks noChangeArrowheads="1"/>
              </p:cNvSpPr>
              <p:nvPr/>
            </p:nvSpPr>
            <p:spPr bwMode="auto">
              <a:xfrm>
                <a:off x="4656"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 name="Oval 47"/>
              <p:cNvSpPr>
                <a:spLocks noChangeArrowheads="1"/>
              </p:cNvSpPr>
              <p:nvPr/>
            </p:nvSpPr>
            <p:spPr bwMode="auto">
              <a:xfrm>
                <a:off x="4464" y="211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1" name="Oval 48"/>
              <p:cNvSpPr>
                <a:spLocks noChangeArrowheads="1"/>
              </p:cNvSpPr>
              <p:nvPr/>
            </p:nvSpPr>
            <p:spPr bwMode="auto">
              <a:xfrm>
                <a:off x="4272" y="187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2" name="Oval 49"/>
              <p:cNvSpPr>
                <a:spLocks noChangeArrowheads="1"/>
              </p:cNvSpPr>
              <p:nvPr/>
            </p:nvSpPr>
            <p:spPr bwMode="auto">
              <a:xfrm>
                <a:off x="4560" y="220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 name="Oval 50"/>
              <p:cNvSpPr>
                <a:spLocks noChangeArrowheads="1"/>
              </p:cNvSpPr>
              <p:nvPr/>
            </p:nvSpPr>
            <p:spPr bwMode="auto">
              <a:xfrm>
                <a:off x="4656" y="230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 name="Oval 51"/>
              <p:cNvSpPr>
                <a:spLocks noChangeArrowheads="1"/>
              </p:cNvSpPr>
              <p:nvPr/>
            </p:nvSpPr>
            <p:spPr bwMode="auto">
              <a:xfrm>
                <a:off x="4752"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5" name="Oval 52"/>
              <p:cNvSpPr>
                <a:spLocks noChangeArrowheads="1"/>
              </p:cNvSpPr>
              <p:nvPr/>
            </p:nvSpPr>
            <p:spPr bwMode="auto">
              <a:xfrm>
                <a:off x="4704" y="278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6" name="Oval 53"/>
              <p:cNvSpPr>
                <a:spLocks noChangeArrowheads="1"/>
              </p:cNvSpPr>
              <p:nvPr/>
            </p:nvSpPr>
            <p:spPr bwMode="auto">
              <a:xfrm>
                <a:off x="4704" y="254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7" name="Oval 54"/>
              <p:cNvSpPr>
                <a:spLocks noChangeArrowheads="1"/>
              </p:cNvSpPr>
              <p:nvPr/>
            </p:nvSpPr>
            <p:spPr bwMode="auto">
              <a:xfrm>
                <a:off x="4560" y="264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8" name="Oval 55"/>
              <p:cNvSpPr>
                <a:spLocks noChangeArrowheads="1"/>
              </p:cNvSpPr>
              <p:nvPr/>
            </p:nvSpPr>
            <p:spPr bwMode="auto">
              <a:xfrm>
                <a:off x="4512" y="28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 name="Oval 56"/>
              <p:cNvSpPr>
                <a:spLocks noChangeArrowheads="1"/>
              </p:cNvSpPr>
              <p:nvPr/>
            </p:nvSpPr>
            <p:spPr bwMode="auto">
              <a:xfrm>
                <a:off x="3888" y="292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 name="Oval 57"/>
              <p:cNvSpPr>
                <a:spLocks noChangeArrowheads="1"/>
              </p:cNvSpPr>
              <p:nvPr/>
            </p:nvSpPr>
            <p:spPr bwMode="auto">
              <a:xfrm>
                <a:off x="4128" y="273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 name="Oval 58"/>
              <p:cNvSpPr>
                <a:spLocks noChangeArrowheads="1"/>
              </p:cNvSpPr>
              <p:nvPr/>
            </p:nvSpPr>
            <p:spPr bwMode="auto">
              <a:xfrm>
                <a:off x="4176" y="29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 name="Oval 59"/>
              <p:cNvSpPr>
                <a:spLocks noChangeArrowheads="1"/>
              </p:cNvSpPr>
              <p:nvPr/>
            </p:nvSpPr>
            <p:spPr bwMode="auto">
              <a:xfrm>
                <a:off x="3744" y="283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 name="Oval 60"/>
              <p:cNvSpPr>
                <a:spLocks noChangeArrowheads="1"/>
              </p:cNvSpPr>
              <p:nvPr/>
            </p:nvSpPr>
            <p:spPr bwMode="auto">
              <a:xfrm>
                <a:off x="3456"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4" name="Oval 61"/>
              <p:cNvSpPr>
                <a:spLocks noChangeArrowheads="1"/>
              </p:cNvSpPr>
              <p:nvPr/>
            </p:nvSpPr>
            <p:spPr bwMode="auto">
              <a:xfrm>
                <a:off x="4656" y="182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 name="Oval 62"/>
              <p:cNvSpPr>
                <a:spLocks noChangeArrowheads="1"/>
              </p:cNvSpPr>
              <p:nvPr/>
            </p:nvSpPr>
            <p:spPr bwMode="auto">
              <a:xfrm>
                <a:off x="4752" y="163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 name="Oval 63"/>
              <p:cNvSpPr>
                <a:spLocks noChangeArrowheads="1"/>
              </p:cNvSpPr>
              <p:nvPr/>
            </p:nvSpPr>
            <p:spPr bwMode="auto">
              <a:xfrm>
                <a:off x="4320" y="201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7" name="Oval 64"/>
              <p:cNvSpPr>
                <a:spLocks noChangeArrowheads="1"/>
              </p:cNvSpPr>
              <p:nvPr/>
            </p:nvSpPr>
            <p:spPr bwMode="auto">
              <a:xfrm>
                <a:off x="4704" y="29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8" name="Oval 65"/>
              <p:cNvSpPr>
                <a:spLocks noChangeArrowheads="1"/>
              </p:cNvSpPr>
              <p:nvPr/>
            </p:nvSpPr>
            <p:spPr bwMode="auto">
              <a:xfrm>
                <a:off x="3696" y="254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 name="Oval 66"/>
              <p:cNvSpPr>
                <a:spLocks noChangeArrowheads="1"/>
              </p:cNvSpPr>
              <p:nvPr/>
            </p:nvSpPr>
            <p:spPr bwMode="auto">
              <a:xfrm>
                <a:off x="4320" y="28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0" name="Oval 67"/>
              <p:cNvSpPr>
                <a:spLocks noChangeArrowheads="1"/>
              </p:cNvSpPr>
              <p:nvPr/>
            </p:nvSpPr>
            <p:spPr bwMode="auto">
              <a:xfrm>
                <a:off x="3600" y="28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1" name="Oval 68"/>
              <p:cNvSpPr>
                <a:spLocks noChangeArrowheads="1"/>
              </p:cNvSpPr>
              <p:nvPr/>
            </p:nvSpPr>
            <p:spPr bwMode="auto">
              <a:xfrm>
                <a:off x="3456" y="278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2" name="Oval 69"/>
              <p:cNvSpPr>
                <a:spLocks noChangeArrowheads="1"/>
              </p:cNvSpPr>
              <p:nvPr/>
            </p:nvSpPr>
            <p:spPr bwMode="auto">
              <a:xfrm>
                <a:off x="3456" y="264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 name="Oval 70"/>
              <p:cNvSpPr>
                <a:spLocks noChangeArrowheads="1"/>
              </p:cNvSpPr>
              <p:nvPr/>
            </p:nvSpPr>
            <p:spPr bwMode="auto">
              <a:xfrm>
                <a:off x="3840" y="264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 name="Oval 71"/>
              <p:cNvSpPr>
                <a:spLocks noChangeArrowheads="1"/>
              </p:cNvSpPr>
              <p:nvPr/>
            </p:nvSpPr>
            <p:spPr bwMode="auto">
              <a:xfrm>
                <a:off x="4752" y="220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5" name="Oval 72"/>
              <p:cNvSpPr>
                <a:spLocks noChangeArrowheads="1"/>
              </p:cNvSpPr>
              <p:nvPr/>
            </p:nvSpPr>
            <p:spPr bwMode="auto">
              <a:xfrm>
                <a:off x="4128" y="17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6" name="Oval 73"/>
              <p:cNvSpPr>
                <a:spLocks noChangeArrowheads="1"/>
              </p:cNvSpPr>
              <p:nvPr/>
            </p:nvSpPr>
            <p:spPr bwMode="auto">
              <a:xfrm>
                <a:off x="3504" y="292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 name="Oval 74"/>
              <p:cNvSpPr>
                <a:spLocks noChangeArrowheads="1"/>
              </p:cNvSpPr>
              <p:nvPr/>
            </p:nvSpPr>
            <p:spPr bwMode="auto">
              <a:xfrm>
                <a:off x="3456"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 name="Oval 75"/>
              <p:cNvSpPr>
                <a:spLocks noChangeArrowheads="1"/>
              </p:cNvSpPr>
              <p:nvPr/>
            </p:nvSpPr>
            <p:spPr bwMode="auto">
              <a:xfrm>
                <a:off x="4368" y="230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29" name="Group 228"/>
          <p:cNvGrpSpPr/>
          <p:nvPr/>
        </p:nvGrpSpPr>
        <p:grpSpPr>
          <a:xfrm>
            <a:off x="7475201" y="2997560"/>
            <a:ext cx="1752250" cy="1689693"/>
            <a:chOff x="7810194" y="5472363"/>
            <a:chExt cx="2014537" cy="2088835"/>
          </a:xfrm>
        </p:grpSpPr>
        <p:grpSp>
          <p:nvGrpSpPr>
            <p:cNvPr id="230" name="Group 17"/>
            <p:cNvGrpSpPr>
              <a:grpSpLocks/>
            </p:cNvGrpSpPr>
            <p:nvPr/>
          </p:nvGrpSpPr>
          <p:grpSpPr bwMode="auto">
            <a:xfrm>
              <a:off x="7810194" y="5475223"/>
              <a:ext cx="2014537" cy="2085975"/>
              <a:chOff x="3456" y="1632"/>
              <a:chExt cx="1392" cy="1440"/>
            </a:xfrm>
          </p:grpSpPr>
          <p:sp>
            <p:nvSpPr>
              <p:cNvPr id="290" name="Oval 18"/>
              <p:cNvSpPr>
                <a:spLocks noChangeArrowheads="1"/>
              </p:cNvSpPr>
              <p:nvPr/>
            </p:nvSpPr>
            <p:spPr bwMode="auto">
              <a:xfrm>
                <a:off x="3456"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1" name="Oval 19"/>
              <p:cNvSpPr>
                <a:spLocks noChangeArrowheads="1"/>
              </p:cNvSpPr>
              <p:nvPr/>
            </p:nvSpPr>
            <p:spPr bwMode="auto">
              <a:xfrm>
                <a:off x="3696"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2" name="Oval 20"/>
              <p:cNvSpPr>
                <a:spLocks noChangeArrowheads="1"/>
              </p:cNvSpPr>
              <p:nvPr/>
            </p:nvSpPr>
            <p:spPr bwMode="auto">
              <a:xfrm>
                <a:off x="3504" y="192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3" name="Oval 21"/>
              <p:cNvSpPr>
                <a:spLocks noChangeArrowheads="1"/>
              </p:cNvSpPr>
              <p:nvPr/>
            </p:nvSpPr>
            <p:spPr bwMode="auto">
              <a:xfrm>
                <a:off x="3840" y="182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4" name="Oval 22"/>
              <p:cNvSpPr>
                <a:spLocks noChangeArrowheads="1"/>
              </p:cNvSpPr>
              <p:nvPr/>
            </p:nvSpPr>
            <p:spPr bwMode="auto">
              <a:xfrm>
                <a:off x="3552" y="216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5" name="Oval 23"/>
              <p:cNvSpPr>
                <a:spLocks noChangeArrowheads="1"/>
              </p:cNvSpPr>
              <p:nvPr/>
            </p:nvSpPr>
            <p:spPr bwMode="auto">
              <a:xfrm>
                <a:off x="3792" y="196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6" name="Oval 24"/>
              <p:cNvSpPr>
                <a:spLocks noChangeArrowheads="1"/>
              </p:cNvSpPr>
              <p:nvPr/>
            </p:nvSpPr>
            <p:spPr bwMode="auto">
              <a:xfrm>
                <a:off x="4080" y="192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 name="Oval 25"/>
              <p:cNvSpPr>
                <a:spLocks noChangeArrowheads="1"/>
              </p:cNvSpPr>
              <p:nvPr/>
            </p:nvSpPr>
            <p:spPr bwMode="auto">
              <a:xfrm>
                <a:off x="3888" y="249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8" name="Oval 26"/>
              <p:cNvSpPr>
                <a:spLocks noChangeArrowheads="1"/>
              </p:cNvSpPr>
              <p:nvPr/>
            </p:nvSpPr>
            <p:spPr bwMode="auto">
              <a:xfrm>
                <a:off x="3888" y="225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 name="Oval 27"/>
              <p:cNvSpPr>
                <a:spLocks noChangeArrowheads="1"/>
              </p:cNvSpPr>
              <p:nvPr/>
            </p:nvSpPr>
            <p:spPr bwMode="auto">
              <a:xfrm>
                <a:off x="4320" y="216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0" name="Oval 28"/>
              <p:cNvSpPr>
                <a:spLocks noChangeArrowheads="1"/>
              </p:cNvSpPr>
              <p:nvPr/>
            </p:nvSpPr>
            <p:spPr bwMode="auto">
              <a:xfrm>
                <a:off x="4512" y="192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1" name="Oval 29"/>
              <p:cNvSpPr>
                <a:spLocks noChangeArrowheads="1"/>
              </p:cNvSpPr>
              <p:nvPr/>
            </p:nvSpPr>
            <p:spPr bwMode="auto">
              <a:xfrm>
                <a:off x="4032"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2" name="Oval 30"/>
              <p:cNvSpPr>
                <a:spLocks noChangeArrowheads="1"/>
              </p:cNvSpPr>
              <p:nvPr/>
            </p:nvSpPr>
            <p:spPr bwMode="auto">
              <a:xfrm>
                <a:off x="4560"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3" name="Oval 31"/>
              <p:cNvSpPr>
                <a:spLocks noChangeArrowheads="1"/>
              </p:cNvSpPr>
              <p:nvPr/>
            </p:nvSpPr>
            <p:spPr bwMode="auto">
              <a:xfrm>
                <a:off x="3984" y="273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4" name="Oval 32"/>
              <p:cNvSpPr>
                <a:spLocks noChangeArrowheads="1"/>
              </p:cNvSpPr>
              <p:nvPr/>
            </p:nvSpPr>
            <p:spPr bwMode="auto">
              <a:xfrm>
                <a:off x="3552" y="17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5" name="Oval 33"/>
              <p:cNvSpPr>
                <a:spLocks noChangeArrowheads="1"/>
              </p:cNvSpPr>
              <p:nvPr/>
            </p:nvSpPr>
            <p:spPr bwMode="auto">
              <a:xfrm>
                <a:off x="3648" y="187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6" name="Oval 34"/>
              <p:cNvSpPr>
                <a:spLocks noChangeArrowheads="1"/>
              </p:cNvSpPr>
              <p:nvPr/>
            </p:nvSpPr>
            <p:spPr bwMode="auto">
              <a:xfrm>
                <a:off x="3696" y="235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 name="Oval 35"/>
              <p:cNvSpPr>
                <a:spLocks noChangeArrowheads="1"/>
              </p:cNvSpPr>
              <p:nvPr/>
            </p:nvSpPr>
            <p:spPr bwMode="auto">
              <a:xfrm>
                <a:off x="3840"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 name="Oval 36"/>
              <p:cNvSpPr>
                <a:spLocks noChangeArrowheads="1"/>
              </p:cNvSpPr>
              <p:nvPr/>
            </p:nvSpPr>
            <p:spPr bwMode="auto">
              <a:xfrm>
                <a:off x="4080"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 name="Oval 37"/>
              <p:cNvSpPr>
                <a:spLocks noChangeArrowheads="1"/>
              </p:cNvSpPr>
              <p:nvPr/>
            </p:nvSpPr>
            <p:spPr bwMode="auto">
              <a:xfrm>
                <a:off x="4080" y="220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0" name="Oval 38"/>
              <p:cNvSpPr>
                <a:spLocks noChangeArrowheads="1"/>
              </p:cNvSpPr>
              <p:nvPr/>
            </p:nvSpPr>
            <p:spPr bwMode="auto">
              <a:xfrm>
                <a:off x="4032"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1" name="Oval 39"/>
              <p:cNvSpPr>
                <a:spLocks noChangeArrowheads="1"/>
              </p:cNvSpPr>
              <p:nvPr/>
            </p:nvSpPr>
            <p:spPr bwMode="auto">
              <a:xfrm>
                <a:off x="4224" y="244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2" name="Oval 40"/>
              <p:cNvSpPr>
                <a:spLocks noChangeArrowheads="1"/>
              </p:cNvSpPr>
              <p:nvPr/>
            </p:nvSpPr>
            <p:spPr bwMode="auto">
              <a:xfrm>
                <a:off x="4320" y="254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 name="Oval 41"/>
              <p:cNvSpPr>
                <a:spLocks noChangeArrowheads="1"/>
              </p:cNvSpPr>
              <p:nvPr/>
            </p:nvSpPr>
            <p:spPr bwMode="auto">
              <a:xfrm>
                <a:off x="3648" y="268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4" name="Oval 42"/>
              <p:cNvSpPr>
                <a:spLocks noChangeArrowheads="1"/>
              </p:cNvSpPr>
              <p:nvPr/>
            </p:nvSpPr>
            <p:spPr bwMode="auto">
              <a:xfrm>
                <a:off x="4128" y="249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5" name="Oval 43"/>
              <p:cNvSpPr>
                <a:spLocks noChangeArrowheads="1"/>
              </p:cNvSpPr>
              <p:nvPr/>
            </p:nvSpPr>
            <p:spPr bwMode="auto">
              <a:xfrm>
                <a:off x="4560" y="172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6" name="Oval 44"/>
              <p:cNvSpPr>
                <a:spLocks noChangeArrowheads="1"/>
              </p:cNvSpPr>
              <p:nvPr/>
            </p:nvSpPr>
            <p:spPr bwMode="auto">
              <a:xfrm>
                <a:off x="4320" y="268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 name="Oval 45"/>
              <p:cNvSpPr>
                <a:spLocks noChangeArrowheads="1"/>
              </p:cNvSpPr>
              <p:nvPr/>
            </p:nvSpPr>
            <p:spPr bwMode="auto">
              <a:xfrm>
                <a:off x="4320"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8" name="Oval 46"/>
              <p:cNvSpPr>
                <a:spLocks noChangeArrowheads="1"/>
              </p:cNvSpPr>
              <p:nvPr/>
            </p:nvSpPr>
            <p:spPr bwMode="auto">
              <a:xfrm>
                <a:off x="4656"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9" name="Oval 47"/>
              <p:cNvSpPr>
                <a:spLocks noChangeArrowheads="1"/>
              </p:cNvSpPr>
              <p:nvPr/>
            </p:nvSpPr>
            <p:spPr bwMode="auto">
              <a:xfrm>
                <a:off x="4464" y="211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0" name="Oval 48"/>
              <p:cNvSpPr>
                <a:spLocks noChangeArrowheads="1"/>
              </p:cNvSpPr>
              <p:nvPr/>
            </p:nvSpPr>
            <p:spPr bwMode="auto">
              <a:xfrm>
                <a:off x="4272" y="187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 name="Oval 49"/>
              <p:cNvSpPr>
                <a:spLocks noChangeArrowheads="1"/>
              </p:cNvSpPr>
              <p:nvPr/>
            </p:nvSpPr>
            <p:spPr bwMode="auto">
              <a:xfrm>
                <a:off x="4560" y="220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2" name="Oval 50"/>
              <p:cNvSpPr>
                <a:spLocks noChangeArrowheads="1"/>
              </p:cNvSpPr>
              <p:nvPr/>
            </p:nvSpPr>
            <p:spPr bwMode="auto">
              <a:xfrm>
                <a:off x="4656" y="230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3" name="Oval 51"/>
              <p:cNvSpPr>
                <a:spLocks noChangeArrowheads="1"/>
              </p:cNvSpPr>
              <p:nvPr/>
            </p:nvSpPr>
            <p:spPr bwMode="auto">
              <a:xfrm>
                <a:off x="4752"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4" name="Oval 52"/>
              <p:cNvSpPr>
                <a:spLocks noChangeArrowheads="1"/>
              </p:cNvSpPr>
              <p:nvPr/>
            </p:nvSpPr>
            <p:spPr bwMode="auto">
              <a:xfrm>
                <a:off x="4704" y="278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5" name="Oval 53"/>
              <p:cNvSpPr>
                <a:spLocks noChangeArrowheads="1"/>
              </p:cNvSpPr>
              <p:nvPr/>
            </p:nvSpPr>
            <p:spPr bwMode="auto">
              <a:xfrm>
                <a:off x="4704" y="254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6" name="Oval 54"/>
              <p:cNvSpPr>
                <a:spLocks noChangeArrowheads="1"/>
              </p:cNvSpPr>
              <p:nvPr/>
            </p:nvSpPr>
            <p:spPr bwMode="auto">
              <a:xfrm>
                <a:off x="4560" y="264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 name="Oval 55"/>
              <p:cNvSpPr>
                <a:spLocks noChangeArrowheads="1"/>
              </p:cNvSpPr>
              <p:nvPr/>
            </p:nvSpPr>
            <p:spPr bwMode="auto">
              <a:xfrm>
                <a:off x="4512" y="28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8" name="Oval 56"/>
              <p:cNvSpPr>
                <a:spLocks noChangeArrowheads="1"/>
              </p:cNvSpPr>
              <p:nvPr/>
            </p:nvSpPr>
            <p:spPr bwMode="auto">
              <a:xfrm>
                <a:off x="3888" y="292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9" name="Oval 57"/>
              <p:cNvSpPr>
                <a:spLocks noChangeArrowheads="1"/>
              </p:cNvSpPr>
              <p:nvPr/>
            </p:nvSpPr>
            <p:spPr bwMode="auto">
              <a:xfrm>
                <a:off x="4128" y="273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 name="Oval 58"/>
              <p:cNvSpPr>
                <a:spLocks noChangeArrowheads="1"/>
              </p:cNvSpPr>
              <p:nvPr/>
            </p:nvSpPr>
            <p:spPr bwMode="auto">
              <a:xfrm>
                <a:off x="4176" y="29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1" name="Oval 59"/>
              <p:cNvSpPr>
                <a:spLocks noChangeArrowheads="1"/>
              </p:cNvSpPr>
              <p:nvPr/>
            </p:nvSpPr>
            <p:spPr bwMode="auto">
              <a:xfrm>
                <a:off x="3744" y="283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2" name="Oval 60"/>
              <p:cNvSpPr>
                <a:spLocks noChangeArrowheads="1"/>
              </p:cNvSpPr>
              <p:nvPr/>
            </p:nvSpPr>
            <p:spPr bwMode="auto">
              <a:xfrm>
                <a:off x="3456"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3" name="Oval 61"/>
              <p:cNvSpPr>
                <a:spLocks noChangeArrowheads="1"/>
              </p:cNvSpPr>
              <p:nvPr/>
            </p:nvSpPr>
            <p:spPr bwMode="auto">
              <a:xfrm>
                <a:off x="4656" y="182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4" name="Oval 62"/>
              <p:cNvSpPr>
                <a:spLocks noChangeArrowheads="1"/>
              </p:cNvSpPr>
              <p:nvPr/>
            </p:nvSpPr>
            <p:spPr bwMode="auto">
              <a:xfrm>
                <a:off x="4752" y="163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5" name="Oval 63"/>
              <p:cNvSpPr>
                <a:spLocks noChangeArrowheads="1"/>
              </p:cNvSpPr>
              <p:nvPr/>
            </p:nvSpPr>
            <p:spPr bwMode="auto">
              <a:xfrm>
                <a:off x="4320" y="201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6" name="Oval 64"/>
              <p:cNvSpPr>
                <a:spLocks noChangeArrowheads="1"/>
              </p:cNvSpPr>
              <p:nvPr/>
            </p:nvSpPr>
            <p:spPr bwMode="auto">
              <a:xfrm>
                <a:off x="4704" y="29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7" name="Oval 65"/>
              <p:cNvSpPr>
                <a:spLocks noChangeArrowheads="1"/>
              </p:cNvSpPr>
              <p:nvPr/>
            </p:nvSpPr>
            <p:spPr bwMode="auto">
              <a:xfrm>
                <a:off x="3696" y="254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8" name="Oval 66"/>
              <p:cNvSpPr>
                <a:spLocks noChangeArrowheads="1"/>
              </p:cNvSpPr>
              <p:nvPr/>
            </p:nvSpPr>
            <p:spPr bwMode="auto">
              <a:xfrm>
                <a:off x="4320" y="28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9" name="Oval 67"/>
              <p:cNvSpPr>
                <a:spLocks noChangeArrowheads="1"/>
              </p:cNvSpPr>
              <p:nvPr/>
            </p:nvSpPr>
            <p:spPr bwMode="auto">
              <a:xfrm>
                <a:off x="3600" y="28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0" name="Oval 68"/>
              <p:cNvSpPr>
                <a:spLocks noChangeArrowheads="1"/>
              </p:cNvSpPr>
              <p:nvPr/>
            </p:nvSpPr>
            <p:spPr bwMode="auto">
              <a:xfrm>
                <a:off x="3456" y="278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1" name="Oval 69"/>
              <p:cNvSpPr>
                <a:spLocks noChangeArrowheads="1"/>
              </p:cNvSpPr>
              <p:nvPr/>
            </p:nvSpPr>
            <p:spPr bwMode="auto">
              <a:xfrm>
                <a:off x="3456" y="264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2" name="Oval 70"/>
              <p:cNvSpPr>
                <a:spLocks noChangeArrowheads="1"/>
              </p:cNvSpPr>
              <p:nvPr/>
            </p:nvSpPr>
            <p:spPr bwMode="auto">
              <a:xfrm>
                <a:off x="3840" y="264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3" name="Oval 71"/>
              <p:cNvSpPr>
                <a:spLocks noChangeArrowheads="1"/>
              </p:cNvSpPr>
              <p:nvPr/>
            </p:nvSpPr>
            <p:spPr bwMode="auto">
              <a:xfrm>
                <a:off x="4752" y="220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4" name="Oval 72"/>
              <p:cNvSpPr>
                <a:spLocks noChangeArrowheads="1"/>
              </p:cNvSpPr>
              <p:nvPr/>
            </p:nvSpPr>
            <p:spPr bwMode="auto">
              <a:xfrm>
                <a:off x="4128" y="17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5" name="Oval 73"/>
              <p:cNvSpPr>
                <a:spLocks noChangeArrowheads="1"/>
              </p:cNvSpPr>
              <p:nvPr/>
            </p:nvSpPr>
            <p:spPr bwMode="auto">
              <a:xfrm>
                <a:off x="3504" y="292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6" name="Oval 74"/>
              <p:cNvSpPr>
                <a:spLocks noChangeArrowheads="1"/>
              </p:cNvSpPr>
              <p:nvPr/>
            </p:nvSpPr>
            <p:spPr bwMode="auto">
              <a:xfrm>
                <a:off x="3456"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7" name="Oval 75"/>
              <p:cNvSpPr>
                <a:spLocks noChangeArrowheads="1"/>
              </p:cNvSpPr>
              <p:nvPr/>
            </p:nvSpPr>
            <p:spPr bwMode="auto">
              <a:xfrm>
                <a:off x="4368" y="230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31" name="Group 17"/>
            <p:cNvGrpSpPr>
              <a:grpSpLocks/>
            </p:cNvGrpSpPr>
            <p:nvPr/>
          </p:nvGrpSpPr>
          <p:grpSpPr bwMode="auto">
            <a:xfrm>
              <a:off x="7810194" y="5472363"/>
              <a:ext cx="2014537" cy="2085975"/>
              <a:chOff x="3456" y="1632"/>
              <a:chExt cx="1392" cy="1440"/>
            </a:xfrm>
          </p:grpSpPr>
          <p:sp>
            <p:nvSpPr>
              <p:cNvPr id="232" name="Oval 18"/>
              <p:cNvSpPr>
                <a:spLocks noChangeArrowheads="1"/>
              </p:cNvSpPr>
              <p:nvPr/>
            </p:nvSpPr>
            <p:spPr bwMode="auto">
              <a:xfrm>
                <a:off x="3456"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3" name="Oval 19"/>
              <p:cNvSpPr>
                <a:spLocks noChangeArrowheads="1"/>
              </p:cNvSpPr>
              <p:nvPr/>
            </p:nvSpPr>
            <p:spPr bwMode="auto">
              <a:xfrm>
                <a:off x="3696"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 name="Oval 20"/>
              <p:cNvSpPr>
                <a:spLocks noChangeArrowheads="1"/>
              </p:cNvSpPr>
              <p:nvPr/>
            </p:nvSpPr>
            <p:spPr bwMode="auto">
              <a:xfrm>
                <a:off x="3504" y="192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 name="Oval 21"/>
              <p:cNvSpPr>
                <a:spLocks noChangeArrowheads="1"/>
              </p:cNvSpPr>
              <p:nvPr/>
            </p:nvSpPr>
            <p:spPr bwMode="auto">
              <a:xfrm>
                <a:off x="3840" y="182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 name="Oval 22"/>
              <p:cNvSpPr>
                <a:spLocks noChangeArrowheads="1"/>
              </p:cNvSpPr>
              <p:nvPr/>
            </p:nvSpPr>
            <p:spPr bwMode="auto">
              <a:xfrm>
                <a:off x="3552" y="216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 name="Oval 23"/>
              <p:cNvSpPr>
                <a:spLocks noChangeArrowheads="1"/>
              </p:cNvSpPr>
              <p:nvPr/>
            </p:nvSpPr>
            <p:spPr bwMode="auto">
              <a:xfrm>
                <a:off x="3792" y="196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 name="Oval 24"/>
              <p:cNvSpPr>
                <a:spLocks noChangeArrowheads="1"/>
              </p:cNvSpPr>
              <p:nvPr/>
            </p:nvSpPr>
            <p:spPr bwMode="auto">
              <a:xfrm>
                <a:off x="4080" y="192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9" name="Oval 25"/>
              <p:cNvSpPr>
                <a:spLocks noChangeArrowheads="1"/>
              </p:cNvSpPr>
              <p:nvPr/>
            </p:nvSpPr>
            <p:spPr bwMode="auto">
              <a:xfrm>
                <a:off x="3888" y="249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 name="Oval 26"/>
              <p:cNvSpPr>
                <a:spLocks noChangeArrowheads="1"/>
              </p:cNvSpPr>
              <p:nvPr/>
            </p:nvSpPr>
            <p:spPr bwMode="auto">
              <a:xfrm>
                <a:off x="3888" y="225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1" name="Oval 27"/>
              <p:cNvSpPr>
                <a:spLocks noChangeArrowheads="1"/>
              </p:cNvSpPr>
              <p:nvPr/>
            </p:nvSpPr>
            <p:spPr bwMode="auto">
              <a:xfrm>
                <a:off x="4320" y="216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 name="Oval 28"/>
              <p:cNvSpPr>
                <a:spLocks noChangeArrowheads="1"/>
              </p:cNvSpPr>
              <p:nvPr/>
            </p:nvSpPr>
            <p:spPr bwMode="auto">
              <a:xfrm>
                <a:off x="4512" y="192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3" name="Oval 29"/>
              <p:cNvSpPr>
                <a:spLocks noChangeArrowheads="1"/>
              </p:cNvSpPr>
              <p:nvPr/>
            </p:nvSpPr>
            <p:spPr bwMode="auto">
              <a:xfrm>
                <a:off x="4032"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 name="Oval 30"/>
              <p:cNvSpPr>
                <a:spLocks noChangeArrowheads="1"/>
              </p:cNvSpPr>
              <p:nvPr/>
            </p:nvSpPr>
            <p:spPr bwMode="auto">
              <a:xfrm>
                <a:off x="4560"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 name="Oval 31"/>
              <p:cNvSpPr>
                <a:spLocks noChangeArrowheads="1"/>
              </p:cNvSpPr>
              <p:nvPr/>
            </p:nvSpPr>
            <p:spPr bwMode="auto">
              <a:xfrm>
                <a:off x="3984" y="273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 name="Oval 32"/>
              <p:cNvSpPr>
                <a:spLocks noChangeArrowheads="1"/>
              </p:cNvSpPr>
              <p:nvPr/>
            </p:nvSpPr>
            <p:spPr bwMode="auto">
              <a:xfrm>
                <a:off x="3552" y="17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 name="Oval 33"/>
              <p:cNvSpPr>
                <a:spLocks noChangeArrowheads="1"/>
              </p:cNvSpPr>
              <p:nvPr/>
            </p:nvSpPr>
            <p:spPr bwMode="auto">
              <a:xfrm>
                <a:off x="3648" y="187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8" name="Oval 34"/>
              <p:cNvSpPr>
                <a:spLocks noChangeArrowheads="1"/>
              </p:cNvSpPr>
              <p:nvPr/>
            </p:nvSpPr>
            <p:spPr bwMode="auto">
              <a:xfrm>
                <a:off x="3696" y="235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9" name="Oval 35"/>
              <p:cNvSpPr>
                <a:spLocks noChangeArrowheads="1"/>
              </p:cNvSpPr>
              <p:nvPr/>
            </p:nvSpPr>
            <p:spPr bwMode="auto">
              <a:xfrm>
                <a:off x="3840"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0" name="Oval 36"/>
              <p:cNvSpPr>
                <a:spLocks noChangeArrowheads="1"/>
              </p:cNvSpPr>
              <p:nvPr/>
            </p:nvSpPr>
            <p:spPr bwMode="auto">
              <a:xfrm>
                <a:off x="4080"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1" name="Oval 37"/>
              <p:cNvSpPr>
                <a:spLocks noChangeArrowheads="1"/>
              </p:cNvSpPr>
              <p:nvPr/>
            </p:nvSpPr>
            <p:spPr bwMode="auto">
              <a:xfrm>
                <a:off x="4080" y="220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2" name="Oval 38"/>
              <p:cNvSpPr>
                <a:spLocks noChangeArrowheads="1"/>
              </p:cNvSpPr>
              <p:nvPr/>
            </p:nvSpPr>
            <p:spPr bwMode="auto">
              <a:xfrm>
                <a:off x="4032"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3" name="Oval 39"/>
              <p:cNvSpPr>
                <a:spLocks noChangeArrowheads="1"/>
              </p:cNvSpPr>
              <p:nvPr/>
            </p:nvSpPr>
            <p:spPr bwMode="auto">
              <a:xfrm>
                <a:off x="4224" y="244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4" name="Oval 40"/>
              <p:cNvSpPr>
                <a:spLocks noChangeArrowheads="1"/>
              </p:cNvSpPr>
              <p:nvPr/>
            </p:nvSpPr>
            <p:spPr bwMode="auto">
              <a:xfrm>
                <a:off x="4320" y="254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5" name="Oval 41"/>
              <p:cNvSpPr>
                <a:spLocks noChangeArrowheads="1"/>
              </p:cNvSpPr>
              <p:nvPr/>
            </p:nvSpPr>
            <p:spPr bwMode="auto">
              <a:xfrm>
                <a:off x="3648" y="268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 name="Oval 42"/>
              <p:cNvSpPr>
                <a:spLocks noChangeArrowheads="1"/>
              </p:cNvSpPr>
              <p:nvPr/>
            </p:nvSpPr>
            <p:spPr bwMode="auto">
              <a:xfrm>
                <a:off x="4128" y="249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7" name="Oval 43"/>
              <p:cNvSpPr>
                <a:spLocks noChangeArrowheads="1"/>
              </p:cNvSpPr>
              <p:nvPr/>
            </p:nvSpPr>
            <p:spPr bwMode="auto">
              <a:xfrm>
                <a:off x="4560" y="172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8" name="Oval 44"/>
              <p:cNvSpPr>
                <a:spLocks noChangeArrowheads="1"/>
              </p:cNvSpPr>
              <p:nvPr/>
            </p:nvSpPr>
            <p:spPr bwMode="auto">
              <a:xfrm>
                <a:off x="4320" y="268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9" name="Oval 45"/>
              <p:cNvSpPr>
                <a:spLocks noChangeArrowheads="1"/>
              </p:cNvSpPr>
              <p:nvPr/>
            </p:nvSpPr>
            <p:spPr bwMode="auto">
              <a:xfrm>
                <a:off x="4320"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 name="Oval 46"/>
              <p:cNvSpPr>
                <a:spLocks noChangeArrowheads="1"/>
              </p:cNvSpPr>
              <p:nvPr/>
            </p:nvSpPr>
            <p:spPr bwMode="auto">
              <a:xfrm>
                <a:off x="4656"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 name="Oval 47"/>
              <p:cNvSpPr>
                <a:spLocks noChangeArrowheads="1"/>
              </p:cNvSpPr>
              <p:nvPr/>
            </p:nvSpPr>
            <p:spPr bwMode="auto">
              <a:xfrm>
                <a:off x="4464" y="211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2" name="Oval 48"/>
              <p:cNvSpPr>
                <a:spLocks noChangeArrowheads="1"/>
              </p:cNvSpPr>
              <p:nvPr/>
            </p:nvSpPr>
            <p:spPr bwMode="auto">
              <a:xfrm>
                <a:off x="4272" y="187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3" name="Oval 49"/>
              <p:cNvSpPr>
                <a:spLocks noChangeArrowheads="1"/>
              </p:cNvSpPr>
              <p:nvPr/>
            </p:nvSpPr>
            <p:spPr bwMode="auto">
              <a:xfrm>
                <a:off x="4560" y="220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4" name="Oval 50"/>
              <p:cNvSpPr>
                <a:spLocks noChangeArrowheads="1"/>
              </p:cNvSpPr>
              <p:nvPr/>
            </p:nvSpPr>
            <p:spPr bwMode="auto">
              <a:xfrm>
                <a:off x="4656" y="230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5" name="Oval 51"/>
              <p:cNvSpPr>
                <a:spLocks noChangeArrowheads="1"/>
              </p:cNvSpPr>
              <p:nvPr/>
            </p:nvSpPr>
            <p:spPr bwMode="auto">
              <a:xfrm>
                <a:off x="4752"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 name="Oval 52"/>
              <p:cNvSpPr>
                <a:spLocks noChangeArrowheads="1"/>
              </p:cNvSpPr>
              <p:nvPr/>
            </p:nvSpPr>
            <p:spPr bwMode="auto">
              <a:xfrm>
                <a:off x="4704" y="278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7" name="Oval 53"/>
              <p:cNvSpPr>
                <a:spLocks noChangeArrowheads="1"/>
              </p:cNvSpPr>
              <p:nvPr/>
            </p:nvSpPr>
            <p:spPr bwMode="auto">
              <a:xfrm>
                <a:off x="4704" y="254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8" name="Oval 54"/>
              <p:cNvSpPr>
                <a:spLocks noChangeArrowheads="1"/>
              </p:cNvSpPr>
              <p:nvPr/>
            </p:nvSpPr>
            <p:spPr bwMode="auto">
              <a:xfrm>
                <a:off x="4560" y="264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9" name="Oval 55"/>
              <p:cNvSpPr>
                <a:spLocks noChangeArrowheads="1"/>
              </p:cNvSpPr>
              <p:nvPr/>
            </p:nvSpPr>
            <p:spPr bwMode="auto">
              <a:xfrm>
                <a:off x="4512" y="28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0" name="Oval 56"/>
              <p:cNvSpPr>
                <a:spLocks noChangeArrowheads="1"/>
              </p:cNvSpPr>
              <p:nvPr/>
            </p:nvSpPr>
            <p:spPr bwMode="auto">
              <a:xfrm>
                <a:off x="3888" y="292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 name="Oval 57"/>
              <p:cNvSpPr>
                <a:spLocks noChangeArrowheads="1"/>
              </p:cNvSpPr>
              <p:nvPr/>
            </p:nvSpPr>
            <p:spPr bwMode="auto">
              <a:xfrm>
                <a:off x="4128" y="273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2" name="Oval 58"/>
              <p:cNvSpPr>
                <a:spLocks noChangeArrowheads="1"/>
              </p:cNvSpPr>
              <p:nvPr/>
            </p:nvSpPr>
            <p:spPr bwMode="auto">
              <a:xfrm>
                <a:off x="4176" y="29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3" name="Oval 59"/>
              <p:cNvSpPr>
                <a:spLocks noChangeArrowheads="1"/>
              </p:cNvSpPr>
              <p:nvPr/>
            </p:nvSpPr>
            <p:spPr bwMode="auto">
              <a:xfrm>
                <a:off x="3744" y="283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4" name="Oval 60"/>
              <p:cNvSpPr>
                <a:spLocks noChangeArrowheads="1"/>
              </p:cNvSpPr>
              <p:nvPr/>
            </p:nvSpPr>
            <p:spPr bwMode="auto">
              <a:xfrm>
                <a:off x="3456"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5" name="Oval 61"/>
              <p:cNvSpPr>
                <a:spLocks noChangeArrowheads="1"/>
              </p:cNvSpPr>
              <p:nvPr/>
            </p:nvSpPr>
            <p:spPr bwMode="auto">
              <a:xfrm>
                <a:off x="4656" y="182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 name="Oval 62"/>
              <p:cNvSpPr>
                <a:spLocks noChangeArrowheads="1"/>
              </p:cNvSpPr>
              <p:nvPr/>
            </p:nvSpPr>
            <p:spPr bwMode="auto">
              <a:xfrm>
                <a:off x="4752" y="163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7" name="Oval 63"/>
              <p:cNvSpPr>
                <a:spLocks noChangeArrowheads="1"/>
              </p:cNvSpPr>
              <p:nvPr/>
            </p:nvSpPr>
            <p:spPr bwMode="auto">
              <a:xfrm>
                <a:off x="4320" y="201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8" name="Oval 64"/>
              <p:cNvSpPr>
                <a:spLocks noChangeArrowheads="1"/>
              </p:cNvSpPr>
              <p:nvPr/>
            </p:nvSpPr>
            <p:spPr bwMode="auto">
              <a:xfrm>
                <a:off x="4704" y="29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9" name="Oval 65"/>
              <p:cNvSpPr>
                <a:spLocks noChangeArrowheads="1"/>
              </p:cNvSpPr>
              <p:nvPr/>
            </p:nvSpPr>
            <p:spPr bwMode="auto">
              <a:xfrm>
                <a:off x="3696" y="254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0" name="Oval 66"/>
              <p:cNvSpPr>
                <a:spLocks noChangeArrowheads="1"/>
              </p:cNvSpPr>
              <p:nvPr/>
            </p:nvSpPr>
            <p:spPr bwMode="auto">
              <a:xfrm>
                <a:off x="4320" y="28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1" name="Oval 67"/>
              <p:cNvSpPr>
                <a:spLocks noChangeArrowheads="1"/>
              </p:cNvSpPr>
              <p:nvPr/>
            </p:nvSpPr>
            <p:spPr bwMode="auto">
              <a:xfrm>
                <a:off x="3600" y="28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2" name="Oval 68"/>
              <p:cNvSpPr>
                <a:spLocks noChangeArrowheads="1"/>
              </p:cNvSpPr>
              <p:nvPr/>
            </p:nvSpPr>
            <p:spPr bwMode="auto">
              <a:xfrm>
                <a:off x="3456" y="278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3" name="Oval 69"/>
              <p:cNvSpPr>
                <a:spLocks noChangeArrowheads="1"/>
              </p:cNvSpPr>
              <p:nvPr/>
            </p:nvSpPr>
            <p:spPr bwMode="auto">
              <a:xfrm>
                <a:off x="3456" y="264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 name="Oval 70"/>
              <p:cNvSpPr>
                <a:spLocks noChangeArrowheads="1"/>
              </p:cNvSpPr>
              <p:nvPr/>
            </p:nvSpPr>
            <p:spPr bwMode="auto">
              <a:xfrm>
                <a:off x="3840" y="264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 name="Oval 71"/>
              <p:cNvSpPr>
                <a:spLocks noChangeArrowheads="1"/>
              </p:cNvSpPr>
              <p:nvPr/>
            </p:nvSpPr>
            <p:spPr bwMode="auto">
              <a:xfrm>
                <a:off x="4752" y="220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 name="Oval 72"/>
              <p:cNvSpPr>
                <a:spLocks noChangeArrowheads="1"/>
              </p:cNvSpPr>
              <p:nvPr/>
            </p:nvSpPr>
            <p:spPr bwMode="auto">
              <a:xfrm>
                <a:off x="4128" y="17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 name="Oval 73"/>
              <p:cNvSpPr>
                <a:spLocks noChangeArrowheads="1"/>
              </p:cNvSpPr>
              <p:nvPr/>
            </p:nvSpPr>
            <p:spPr bwMode="auto">
              <a:xfrm>
                <a:off x="3504" y="292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8" name="Oval 74"/>
              <p:cNvSpPr>
                <a:spLocks noChangeArrowheads="1"/>
              </p:cNvSpPr>
              <p:nvPr/>
            </p:nvSpPr>
            <p:spPr bwMode="auto">
              <a:xfrm>
                <a:off x="3456"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 name="Oval 75"/>
              <p:cNvSpPr>
                <a:spLocks noChangeArrowheads="1"/>
              </p:cNvSpPr>
              <p:nvPr/>
            </p:nvSpPr>
            <p:spPr bwMode="auto">
              <a:xfrm>
                <a:off x="4368" y="230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348" name="TextBox 347"/>
          <p:cNvSpPr txBox="1"/>
          <p:nvPr/>
        </p:nvSpPr>
        <p:spPr>
          <a:xfrm>
            <a:off x="6789549" y="3574134"/>
            <a:ext cx="1720075" cy="523220"/>
          </a:xfrm>
          <a:prstGeom prst="rect">
            <a:avLst/>
          </a:prstGeom>
          <a:solidFill>
            <a:schemeClr val="bg1">
              <a:alpha val="70000"/>
            </a:schemeClr>
          </a:solidFill>
          <a:effectLst>
            <a:softEdge rad="38100"/>
          </a:effectLst>
        </p:spPr>
        <p:txBody>
          <a:bodyPr wrap="square" rtlCol="0">
            <a:spAutoFit/>
          </a:bodyPr>
          <a:lstStyle/>
          <a:p>
            <a:r>
              <a:rPr lang="en-US" sz="2800" dirty="0" smtClean="0"/>
              <a:t>AERATION</a:t>
            </a:r>
            <a:endParaRPr lang="en-US" sz="2800" dirty="0"/>
          </a:p>
        </p:txBody>
      </p:sp>
      <p:sp>
        <p:nvSpPr>
          <p:cNvPr id="349" name="TextBox 348"/>
          <p:cNvSpPr txBox="1"/>
          <p:nvPr/>
        </p:nvSpPr>
        <p:spPr>
          <a:xfrm>
            <a:off x="6818429" y="3567436"/>
            <a:ext cx="1638048" cy="523220"/>
          </a:xfrm>
          <a:prstGeom prst="rect">
            <a:avLst/>
          </a:prstGeom>
          <a:solidFill>
            <a:schemeClr val="bg1">
              <a:alpha val="70000"/>
            </a:schemeClr>
          </a:solidFill>
          <a:effectLst>
            <a:softEdge rad="38100"/>
          </a:effectLst>
        </p:spPr>
        <p:txBody>
          <a:bodyPr wrap="square" rtlCol="0">
            <a:spAutoFit/>
          </a:bodyPr>
          <a:lstStyle/>
          <a:p>
            <a:r>
              <a:rPr lang="en-US" sz="2800" smtClean="0"/>
              <a:t>SETTLING</a:t>
            </a:r>
            <a:endParaRPr lang="en-US" sz="2800" dirty="0"/>
          </a:p>
        </p:txBody>
      </p:sp>
      <p:sp>
        <p:nvSpPr>
          <p:cNvPr id="351" name="Line 20"/>
          <p:cNvSpPr>
            <a:spLocks noChangeShapeType="1"/>
          </p:cNvSpPr>
          <p:nvPr/>
        </p:nvSpPr>
        <p:spPr bwMode="auto">
          <a:xfrm flipH="1">
            <a:off x="7762920" y="3047669"/>
            <a:ext cx="5888" cy="681279"/>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endParaRPr lang="en-US"/>
          </a:p>
        </p:txBody>
      </p:sp>
      <p:sp>
        <p:nvSpPr>
          <p:cNvPr id="352" name="Line 16"/>
          <p:cNvSpPr>
            <a:spLocks noChangeShapeType="1"/>
          </p:cNvSpPr>
          <p:nvPr/>
        </p:nvSpPr>
        <p:spPr bwMode="auto">
          <a:xfrm flipV="1">
            <a:off x="7729892" y="3059539"/>
            <a:ext cx="2171346" cy="1019"/>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endParaRPr lang="en-US"/>
          </a:p>
        </p:txBody>
      </p:sp>
      <p:sp>
        <p:nvSpPr>
          <p:cNvPr id="350" name="TextBox 349"/>
          <p:cNvSpPr txBox="1"/>
          <p:nvPr/>
        </p:nvSpPr>
        <p:spPr>
          <a:xfrm>
            <a:off x="6592098" y="3334986"/>
            <a:ext cx="2234657" cy="954107"/>
          </a:xfrm>
          <a:prstGeom prst="rect">
            <a:avLst/>
          </a:prstGeom>
          <a:solidFill>
            <a:schemeClr val="bg1">
              <a:alpha val="70000"/>
            </a:schemeClr>
          </a:solidFill>
          <a:effectLst>
            <a:softEdge rad="38100"/>
          </a:effectLst>
        </p:spPr>
        <p:txBody>
          <a:bodyPr wrap="square" rtlCol="0">
            <a:spAutoFit/>
          </a:bodyPr>
          <a:lstStyle/>
          <a:p>
            <a:r>
              <a:rPr lang="en-US" sz="2800" smtClean="0"/>
              <a:t>CLEAR WATER DISCHARGE</a:t>
            </a:r>
            <a:endParaRPr lang="en-US" sz="2800" dirty="0"/>
          </a:p>
        </p:txBody>
      </p:sp>
      <p:sp>
        <p:nvSpPr>
          <p:cNvPr id="353" name="TextBox 352"/>
          <p:cNvSpPr txBox="1"/>
          <p:nvPr/>
        </p:nvSpPr>
        <p:spPr>
          <a:xfrm>
            <a:off x="6262637" y="5415823"/>
            <a:ext cx="2541857" cy="1323054"/>
          </a:xfrm>
          <a:prstGeom prst="rect">
            <a:avLst/>
          </a:prstGeom>
          <a:solidFill>
            <a:srgbClr val="00B0F0">
              <a:alpha val="70000"/>
            </a:srgbClr>
          </a:solidFill>
          <a:effectLst>
            <a:softEdge rad="38100"/>
          </a:effectLst>
        </p:spPr>
        <p:txBody>
          <a:bodyPr wrap="square" rtlCol="0">
            <a:spAutoFit/>
          </a:bodyPr>
          <a:lstStyle/>
          <a:p>
            <a:r>
              <a:rPr lang="en-US" sz="1333" dirty="0" smtClean="0"/>
              <a:t>During Aeration the enormous population of bacteria (Activated Sludge) is mixed with the recently added wastewater. The Bacteria consume the waste and oxygen provided.</a:t>
            </a:r>
            <a:endParaRPr lang="en-US" sz="1333" dirty="0"/>
          </a:p>
        </p:txBody>
      </p:sp>
      <p:sp>
        <p:nvSpPr>
          <p:cNvPr id="354" name="TextBox 353"/>
          <p:cNvSpPr txBox="1"/>
          <p:nvPr/>
        </p:nvSpPr>
        <p:spPr>
          <a:xfrm>
            <a:off x="6318766" y="5442011"/>
            <a:ext cx="2541857" cy="1117935"/>
          </a:xfrm>
          <a:prstGeom prst="rect">
            <a:avLst/>
          </a:prstGeom>
          <a:solidFill>
            <a:srgbClr val="00B0F0">
              <a:alpha val="70000"/>
            </a:srgbClr>
          </a:solidFill>
          <a:effectLst>
            <a:softEdge rad="38100"/>
          </a:effectLst>
        </p:spPr>
        <p:txBody>
          <a:bodyPr wrap="square" rtlCol="0">
            <a:spAutoFit/>
          </a:bodyPr>
          <a:lstStyle/>
          <a:p>
            <a:r>
              <a:rPr lang="en-US" sz="1333" dirty="0" smtClean="0"/>
              <a:t>After Aeration the SBR Reactor is left still for at least an hour. The Activated Sludge settles very well and leaves behind a clear layer of water</a:t>
            </a:r>
            <a:endParaRPr lang="en-US" sz="1333" dirty="0"/>
          </a:p>
        </p:txBody>
      </p:sp>
      <p:sp>
        <p:nvSpPr>
          <p:cNvPr id="355" name="TextBox 354"/>
          <p:cNvSpPr txBox="1"/>
          <p:nvPr/>
        </p:nvSpPr>
        <p:spPr>
          <a:xfrm>
            <a:off x="8943412" y="5409979"/>
            <a:ext cx="2541857" cy="1323054"/>
          </a:xfrm>
          <a:prstGeom prst="rect">
            <a:avLst/>
          </a:prstGeom>
          <a:solidFill>
            <a:srgbClr val="00B0F0">
              <a:alpha val="70000"/>
            </a:srgbClr>
          </a:solidFill>
          <a:effectLst>
            <a:softEdge rad="38100"/>
          </a:effectLst>
        </p:spPr>
        <p:txBody>
          <a:bodyPr wrap="square" rtlCol="0">
            <a:spAutoFit/>
          </a:bodyPr>
          <a:lstStyle/>
          <a:p>
            <a:r>
              <a:rPr lang="en-US" sz="1333" dirty="0" smtClean="0"/>
              <a:t>The Clear Water is Discharged out, usually to a contact storage tank for Sterilization. The Treated Water is fit to release to the Environment, or for reuse such as irrigation</a:t>
            </a:r>
            <a:endParaRPr lang="en-US" sz="1333" dirty="0"/>
          </a:p>
        </p:txBody>
      </p:sp>
      <p:sp>
        <p:nvSpPr>
          <p:cNvPr id="356" name="TextBox 355"/>
          <p:cNvSpPr txBox="1"/>
          <p:nvPr/>
        </p:nvSpPr>
        <p:spPr>
          <a:xfrm>
            <a:off x="2440042" y="5311153"/>
            <a:ext cx="9345249" cy="1528175"/>
          </a:xfrm>
          <a:prstGeom prst="rect">
            <a:avLst/>
          </a:prstGeom>
          <a:solidFill>
            <a:srgbClr val="00B0F0">
              <a:alpha val="70000"/>
            </a:srgbClr>
          </a:solidFill>
          <a:effectLst>
            <a:softEdge rad="38100"/>
          </a:effectLst>
        </p:spPr>
        <p:txBody>
          <a:bodyPr wrap="square" rtlCol="0">
            <a:spAutoFit/>
          </a:bodyPr>
          <a:lstStyle/>
          <a:p>
            <a:r>
              <a:rPr lang="en-US" sz="1333" dirty="0" smtClean="0"/>
              <a:t>ATTENTION:</a:t>
            </a:r>
          </a:p>
          <a:p>
            <a:r>
              <a:rPr lang="en-US" sz="1333" dirty="0" smtClean="0"/>
              <a:t>The Aeration actually consists of two steps:</a:t>
            </a:r>
          </a:p>
          <a:p>
            <a:pPr marL="342900" indent="-342900">
              <a:buFont typeface="+mj-lt"/>
              <a:buAutoNum type="arabicPeriod"/>
            </a:pPr>
            <a:r>
              <a:rPr lang="en-US" sz="1333" dirty="0" smtClean="0"/>
              <a:t>Longer Periods to remove Organics &amp; Nutrients (commonly measured as BOD &amp; COD). Also during the Longer periods Nitrification takes place.</a:t>
            </a:r>
          </a:p>
          <a:p>
            <a:pPr marL="342900" indent="-342900">
              <a:buFont typeface="+mj-lt"/>
              <a:buAutoNum type="arabicPeriod"/>
            </a:pPr>
            <a:r>
              <a:rPr lang="en-US" sz="1333" dirty="0" smtClean="0"/>
              <a:t>Intermittent Aeration, usually just after fresh wastewater has been fed to the SBR Reactor. The Wastewater high in Carbon allows conditions for De-nitrification. De-nitrification removes Nitrate, and the process occurs under Anoxic conditions (low oxygen just before septic conditions). The intermittent Aeration is actually for mixing rather than providing oxygen.</a:t>
            </a:r>
            <a:endParaRPr lang="en-US" sz="1333" dirty="0"/>
          </a:p>
        </p:txBody>
      </p:sp>
    </p:spTree>
    <p:extLst>
      <p:ext uri="{BB962C8B-B14F-4D97-AF65-F5344CB8AC3E}">
        <p14:creationId xmlns:p14="http://schemas.microsoft.com/office/powerpoint/2010/main" val="48697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1000"/>
                                        <p:tgtEl>
                                          <p:spTgt spid="10"/>
                                        </p:tgtEl>
                                      </p:cBhvr>
                                    </p:animEffect>
                                  </p:childTnLst>
                                </p:cTn>
                              </p:par>
                              <p:par>
                                <p:cTn id="13" presetID="9"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1000"/>
                                        <p:tgtEl>
                                          <p:spTgt spid="1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1000"/>
                                        <p:tgtEl>
                                          <p:spTgt spid="1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ssolv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1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9"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7"/>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8"/>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0"/>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3"/>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6"/>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9"/>
                                        </p:tgtEl>
                                        <p:attrNameLst>
                                          <p:attrName>style.visibility</p:attrName>
                                        </p:attrNameLst>
                                      </p:cBhvr>
                                      <p:to>
                                        <p:strVal val="hidden"/>
                                      </p:to>
                                    </p:set>
                                  </p:childTnLst>
                                </p:cTn>
                              </p:par>
                              <p:par>
                                <p:cTn id="48" presetID="9"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dissolve">
                                      <p:cBhvr>
                                        <p:cTn id="50" dur="1000"/>
                                        <p:tgtEl>
                                          <p:spTgt spid="21"/>
                                        </p:tgtEl>
                                      </p:cBhvr>
                                    </p:animEffect>
                                  </p:childTnLst>
                                </p:cTn>
                              </p:par>
                            </p:childTnLst>
                          </p:cTn>
                        </p:par>
                        <p:par>
                          <p:cTn id="51" fill="hold">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dissolve">
                                      <p:cBhvr>
                                        <p:cTn id="54" dur="2000"/>
                                        <p:tgtEl>
                                          <p:spTgt spid="22"/>
                                        </p:tgtEl>
                                      </p:cBhvr>
                                    </p:animEffect>
                                  </p:childTnLst>
                                </p:cTn>
                              </p:par>
                            </p:childTnLst>
                          </p:cTn>
                        </p:par>
                        <p:par>
                          <p:cTn id="55" fill="hold">
                            <p:stCondLst>
                              <p:cond delay="3000"/>
                            </p:stCondLst>
                            <p:childTnLst>
                              <p:par>
                                <p:cTn id="56" presetID="9"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dissolve">
                                      <p:cBhvr>
                                        <p:cTn id="58" dur="2000"/>
                                        <p:tgtEl>
                                          <p:spTgt spid="2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dissolve">
                                      <p:cBhvr>
                                        <p:cTn id="61" dur="20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21"/>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2"/>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23"/>
                                        </p:tgtEl>
                                        <p:attrNameLst>
                                          <p:attrName>style.visibility</p:attrName>
                                        </p:attrNameLst>
                                      </p:cBhvr>
                                      <p:to>
                                        <p:strVal val="hidden"/>
                                      </p:to>
                                    </p:set>
                                  </p:childTnLst>
                                </p:cTn>
                              </p:par>
                            </p:childTnLst>
                          </p:cTn>
                        </p:par>
                        <p:par>
                          <p:cTn id="70" fill="hold">
                            <p:stCondLst>
                              <p:cond delay="0"/>
                            </p:stCondLst>
                            <p:childTnLst>
                              <p:par>
                                <p:cTn id="71" presetID="9" presetClass="exit" presetSubtype="0" fill="hold" grpId="1" nodeType="afterEffect">
                                  <p:stCondLst>
                                    <p:cond delay="0"/>
                                  </p:stCondLst>
                                  <p:childTnLst>
                                    <p:animEffect transition="out" filter="dissolve">
                                      <p:cBhvr>
                                        <p:cTn id="72" dur="5000"/>
                                        <p:tgtEl>
                                          <p:spTgt spid="20"/>
                                        </p:tgtEl>
                                      </p:cBhvr>
                                    </p:animEffect>
                                    <p:set>
                                      <p:cBhvr>
                                        <p:cTn id="73" dur="1" fill="hold">
                                          <p:stCondLst>
                                            <p:cond delay="4999"/>
                                          </p:stCondLst>
                                        </p:cTn>
                                        <p:tgtEl>
                                          <p:spTgt spid="2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dissolve">
                                      <p:cBhvr>
                                        <p:cTn id="78" dur="500"/>
                                        <p:tgtEl>
                                          <p:spTgt spid="50"/>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dissolve">
                                      <p:cBhvr>
                                        <p:cTn id="81" dur="500"/>
                                        <p:tgtEl>
                                          <p:spTgt spid="49"/>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dissolve">
                                      <p:cBhvr>
                                        <p:cTn id="84" dur="3000"/>
                                        <p:tgtEl>
                                          <p:spTgt spid="24"/>
                                        </p:tgtEl>
                                      </p:cBhvr>
                                    </p:animEffect>
                                  </p:childTnLst>
                                </p:cTn>
                              </p:par>
                            </p:childTnLst>
                          </p:cTn>
                        </p:par>
                        <p:par>
                          <p:cTn id="85" fill="hold">
                            <p:stCondLst>
                              <p:cond delay="3000"/>
                            </p:stCondLst>
                            <p:childTnLst>
                              <p:par>
                                <p:cTn id="86" presetID="9" presetClass="exit" presetSubtype="0" fill="hold" grpId="1" nodeType="afterEffect">
                                  <p:stCondLst>
                                    <p:cond delay="0"/>
                                  </p:stCondLst>
                                  <p:childTnLst>
                                    <p:animEffect transition="out" filter="dissolve">
                                      <p:cBhvr>
                                        <p:cTn id="87" dur="5000"/>
                                        <p:tgtEl>
                                          <p:spTgt spid="50"/>
                                        </p:tgtEl>
                                      </p:cBhvr>
                                    </p:animEffect>
                                    <p:set>
                                      <p:cBhvr>
                                        <p:cTn id="88" dur="1" fill="hold">
                                          <p:stCondLst>
                                            <p:cond delay="4999"/>
                                          </p:stCondLst>
                                        </p:cTn>
                                        <p:tgtEl>
                                          <p:spTgt spid="50"/>
                                        </p:tgtEl>
                                        <p:attrNameLst>
                                          <p:attrName>style.visibility</p:attrName>
                                        </p:attrNameLst>
                                      </p:cBhvr>
                                      <p:to>
                                        <p:strVal val="hidden"/>
                                      </p:to>
                                    </p:set>
                                  </p:childTnLst>
                                </p:cTn>
                              </p:par>
                              <p:par>
                                <p:cTn id="89" presetID="9" presetClass="exit" presetSubtype="0" fill="hold" grpId="1" nodeType="withEffect">
                                  <p:stCondLst>
                                    <p:cond delay="0"/>
                                  </p:stCondLst>
                                  <p:childTnLst>
                                    <p:animEffect transition="out" filter="dissolve">
                                      <p:cBhvr>
                                        <p:cTn id="90" dur="5000"/>
                                        <p:tgtEl>
                                          <p:spTgt spid="49"/>
                                        </p:tgtEl>
                                      </p:cBhvr>
                                    </p:animEffect>
                                    <p:set>
                                      <p:cBhvr>
                                        <p:cTn id="91" dur="1" fill="hold">
                                          <p:stCondLst>
                                            <p:cond delay="4999"/>
                                          </p:stCondLst>
                                        </p:cTn>
                                        <p:tgtEl>
                                          <p:spTgt spid="4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9" presetClass="exit" presetSubtype="0" fill="hold" grpId="1" nodeType="clickEffect">
                                  <p:stCondLst>
                                    <p:cond delay="0"/>
                                  </p:stCondLst>
                                  <p:childTnLst>
                                    <p:animEffect transition="out" filter="dissolve">
                                      <p:cBhvr>
                                        <p:cTn id="95" dur="2000"/>
                                        <p:tgtEl>
                                          <p:spTgt spid="24"/>
                                        </p:tgtEl>
                                      </p:cBhvr>
                                    </p:animEffect>
                                    <p:set>
                                      <p:cBhvr>
                                        <p:cTn id="96" dur="1" fill="hold">
                                          <p:stCondLst>
                                            <p:cond delay="1999"/>
                                          </p:stCondLst>
                                        </p:cTn>
                                        <p:tgtEl>
                                          <p:spTgt spid="24"/>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348"/>
                                        </p:tgtEl>
                                        <p:attrNameLst>
                                          <p:attrName>style.visibility</p:attrName>
                                        </p:attrNameLst>
                                      </p:cBhvr>
                                      <p:to>
                                        <p:strVal val="visible"/>
                                      </p:to>
                                    </p:set>
                                    <p:animEffect transition="in" filter="dissolve">
                                      <p:cBhvr>
                                        <p:cTn id="101" dur="2000"/>
                                        <p:tgtEl>
                                          <p:spTgt spid="348"/>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353"/>
                                        </p:tgtEl>
                                        <p:attrNameLst>
                                          <p:attrName>style.visibility</p:attrName>
                                        </p:attrNameLst>
                                      </p:cBhvr>
                                      <p:to>
                                        <p:strVal val="visible"/>
                                      </p:to>
                                    </p:set>
                                    <p:animEffect transition="in" filter="dissolve">
                                      <p:cBhvr>
                                        <p:cTn id="104" dur="1000"/>
                                        <p:tgtEl>
                                          <p:spTgt spid="353"/>
                                        </p:tgtEl>
                                      </p:cBhvr>
                                    </p:animEffect>
                                  </p:childTnLst>
                                </p:cTn>
                              </p:par>
                              <p:par>
                                <p:cTn id="105" presetID="9" presetClass="entr" presetSubtype="0" repeatCount="4000" fill="hold" nodeType="withEffect">
                                  <p:stCondLst>
                                    <p:cond delay="0"/>
                                  </p:stCondLst>
                                  <p:childTnLst>
                                    <p:set>
                                      <p:cBhvr>
                                        <p:cTn id="106" dur="1" fill="hold">
                                          <p:stCondLst>
                                            <p:cond delay="0"/>
                                          </p:stCondLst>
                                        </p:cTn>
                                        <p:tgtEl>
                                          <p:spTgt spid="229"/>
                                        </p:tgtEl>
                                        <p:attrNameLst>
                                          <p:attrName>style.visibility</p:attrName>
                                        </p:attrNameLst>
                                      </p:cBhvr>
                                      <p:to>
                                        <p:strVal val="visible"/>
                                      </p:to>
                                    </p:set>
                                    <p:animEffect transition="in" filter="dissolve">
                                      <p:cBhvr>
                                        <p:cTn id="107" dur="2000"/>
                                        <p:tgtEl>
                                          <p:spTgt spid="229"/>
                                        </p:tgtEl>
                                      </p:cBhvr>
                                    </p:animEffect>
                                  </p:childTnLst>
                                </p:cTn>
                              </p:par>
                              <p:par>
                                <p:cTn id="108" presetID="9" presetClass="entr" presetSubtype="0" repeatCount="5000" fill="hold" nodeType="withEffect">
                                  <p:stCondLst>
                                    <p:cond delay="0"/>
                                  </p:stCondLst>
                                  <p:childTnLst>
                                    <p:set>
                                      <p:cBhvr>
                                        <p:cTn id="109" dur="1" fill="hold">
                                          <p:stCondLst>
                                            <p:cond delay="0"/>
                                          </p:stCondLst>
                                        </p:cTn>
                                        <p:tgtEl>
                                          <p:spTgt spid="228"/>
                                        </p:tgtEl>
                                        <p:attrNameLst>
                                          <p:attrName>style.visibility</p:attrName>
                                        </p:attrNameLst>
                                      </p:cBhvr>
                                      <p:to>
                                        <p:strVal val="visible"/>
                                      </p:to>
                                    </p:set>
                                    <p:animEffect transition="in" filter="dissolve">
                                      <p:cBhvr>
                                        <p:cTn id="110" dur="2000"/>
                                        <p:tgtEl>
                                          <p:spTgt spid="228"/>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xit" presetSubtype="0" fill="hold" grpId="1" nodeType="clickEffect">
                                  <p:stCondLst>
                                    <p:cond delay="0"/>
                                  </p:stCondLst>
                                  <p:childTnLst>
                                    <p:animEffect transition="out" filter="dissolve">
                                      <p:cBhvr>
                                        <p:cTn id="114" dur="2000"/>
                                        <p:tgtEl>
                                          <p:spTgt spid="348"/>
                                        </p:tgtEl>
                                      </p:cBhvr>
                                    </p:animEffect>
                                    <p:set>
                                      <p:cBhvr>
                                        <p:cTn id="115" dur="1" fill="hold">
                                          <p:stCondLst>
                                            <p:cond delay="1999"/>
                                          </p:stCondLst>
                                        </p:cTn>
                                        <p:tgtEl>
                                          <p:spTgt spid="348"/>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1000"/>
                                        <p:tgtEl>
                                          <p:spTgt spid="229"/>
                                        </p:tgtEl>
                                      </p:cBhvr>
                                    </p:animEffect>
                                    <p:set>
                                      <p:cBhvr>
                                        <p:cTn id="118" dur="1" fill="hold">
                                          <p:stCondLst>
                                            <p:cond delay="999"/>
                                          </p:stCondLst>
                                        </p:cTn>
                                        <p:tgtEl>
                                          <p:spTgt spid="229"/>
                                        </p:tgtEl>
                                        <p:attrNameLst>
                                          <p:attrName>style.visibility</p:attrName>
                                        </p:attrNameLst>
                                      </p:cBhvr>
                                      <p:to>
                                        <p:strVal val="hidden"/>
                                      </p:to>
                                    </p:set>
                                  </p:childTnLst>
                                </p:cTn>
                              </p:par>
                              <p:par>
                                <p:cTn id="119" presetID="9" presetClass="exit" presetSubtype="0" fill="hold" nodeType="withEffect">
                                  <p:stCondLst>
                                    <p:cond delay="0"/>
                                  </p:stCondLst>
                                  <p:childTnLst>
                                    <p:animEffect transition="out" filter="dissolve">
                                      <p:cBhvr>
                                        <p:cTn id="120" dur="1000"/>
                                        <p:tgtEl>
                                          <p:spTgt spid="228"/>
                                        </p:tgtEl>
                                      </p:cBhvr>
                                    </p:animEffect>
                                    <p:set>
                                      <p:cBhvr>
                                        <p:cTn id="121" dur="1" fill="hold">
                                          <p:stCondLst>
                                            <p:cond delay="999"/>
                                          </p:stCondLst>
                                        </p:cTn>
                                        <p:tgtEl>
                                          <p:spTgt spid="228"/>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353"/>
                                        </p:tgtEl>
                                        <p:attrNameLst>
                                          <p:attrName>style.visibility</p:attrName>
                                        </p:attrNameLst>
                                      </p:cBhvr>
                                      <p:to>
                                        <p:strVal val="hidden"/>
                                      </p:to>
                                    </p:set>
                                  </p:childTnLst>
                                </p:cTn>
                              </p:par>
                              <p:par>
                                <p:cTn id="124" presetID="9" presetClass="entr" presetSubtype="0" fill="hold" grpId="0" nodeType="withEffect">
                                  <p:stCondLst>
                                    <p:cond delay="0"/>
                                  </p:stCondLst>
                                  <p:childTnLst>
                                    <p:set>
                                      <p:cBhvr>
                                        <p:cTn id="125" dur="1" fill="hold">
                                          <p:stCondLst>
                                            <p:cond delay="0"/>
                                          </p:stCondLst>
                                        </p:cTn>
                                        <p:tgtEl>
                                          <p:spTgt spid="356"/>
                                        </p:tgtEl>
                                        <p:attrNameLst>
                                          <p:attrName>style.visibility</p:attrName>
                                        </p:attrNameLst>
                                      </p:cBhvr>
                                      <p:to>
                                        <p:strVal val="visible"/>
                                      </p:to>
                                    </p:set>
                                    <p:animEffect transition="in" filter="dissolve">
                                      <p:cBhvr>
                                        <p:cTn id="126" dur="2000"/>
                                        <p:tgtEl>
                                          <p:spTgt spid="356"/>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356"/>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349"/>
                                        </p:tgtEl>
                                        <p:attrNameLst>
                                          <p:attrName>style.visibility</p:attrName>
                                        </p:attrNameLst>
                                      </p:cBhvr>
                                      <p:to>
                                        <p:strVal val="visible"/>
                                      </p:to>
                                    </p:set>
                                    <p:animEffect transition="in" filter="dissolve">
                                      <p:cBhvr>
                                        <p:cTn id="135" dur="2000"/>
                                        <p:tgtEl>
                                          <p:spTgt spid="349"/>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354"/>
                                        </p:tgtEl>
                                        <p:attrNameLst>
                                          <p:attrName>style.visibility</p:attrName>
                                        </p:attrNameLst>
                                      </p:cBhvr>
                                      <p:to>
                                        <p:strVal val="visible"/>
                                      </p:to>
                                    </p:set>
                                    <p:animEffect transition="in" filter="dissolve">
                                      <p:cBhvr>
                                        <p:cTn id="138" dur="2000"/>
                                        <p:tgtEl>
                                          <p:spTgt spid="354"/>
                                        </p:tgtEl>
                                      </p:cBhvr>
                                    </p:animEffect>
                                  </p:childTnLst>
                                </p:cTn>
                              </p:par>
                            </p:childTnLst>
                          </p:cTn>
                        </p:par>
                      </p:childTnLst>
                    </p:cTn>
                  </p:par>
                  <p:par>
                    <p:cTn id="139" fill="hold">
                      <p:stCondLst>
                        <p:cond delay="indefinite"/>
                      </p:stCondLst>
                      <p:childTnLst>
                        <p:par>
                          <p:cTn id="140" fill="hold">
                            <p:stCondLst>
                              <p:cond delay="0"/>
                            </p:stCondLst>
                            <p:childTnLst>
                              <p:par>
                                <p:cTn id="141" presetID="9" presetClass="exit" presetSubtype="0" fill="hold" grpId="1" nodeType="clickEffect">
                                  <p:stCondLst>
                                    <p:cond delay="0"/>
                                  </p:stCondLst>
                                  <p:childTnLst>
                                    <p:animEffect transition="out" filter="dissolve">
                                      <p:cBhvr>
                                        <p:cTn id="142" dur="2000"/>
                                        <p:tgtEl>
                                          <p:spTgt spid="349"/>
                                        </p:tgtEl>
                                      </p:cBhvr>
                                    </p:animEffect>
                                    <p:set>
                                      <p:cBhvr>
                                        <p:cTn id="143" dur="1" fill="hold">
                                          <p:stCondLst>
                                            <p:cond delay="1999"/>
                                          </p:stCondLst>
                                        </p:cTn>
                                        <p:tgtEl>
                                          <p:spTgt spid="349"/>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354"/>
                                        </p:tgtEl>
                                        <p:attrNameLst>
                                          <p:attrName>style.visibility</p:attrName>
                                        </p:attrNameLst>
                                      </p:cBhvr>
                                      <p:to>
                                        <p:strVal val="hidden"/>
                                      </p:to>
                                    </p:set>
                                  </p:childTnLst>
                                </p:cTn>
                              </p:par>
                              <p:par>
                                <p:cTn id="146" presetID="9" presetClass="entr" presetSubtype="0" fill="hold" grpId="0" nodeType="withEffect">
                                  <p:stCondLst>
                                    <p:cond delay="0"/>
                                  </p:stCondLst>
                                  <p:childTnLst>
                                    <p:set>
                                      <p:cBhvr>
                                        <p:cTn id="147" dur="1" fill="hold">
                                          <p:stCondLst>
                                            <p:cond delay="0"/>
                                          </p:stCondLst>
                                        </p:cTn>
                                        <p:tgtEl>
                                          <p:spTgt spid="350"/>
                                        </p:tgtEl>
                                        <p:attrNameLst>
                                          <p:attrName>style.visibility</p:attrName>
                                        </p:attrNameLst>
                                      </p:cBhvr>
                                      <p:to>
                                        <p:strVal val="visible"/>
                                      </p:to>
                                    </p:set>
                                    <p:animEffect transition="in" filter="dissolve">
                                      <p:cBhvr>
                                        <p:cTn id="148" dur="3000"/>
                                        <p:tgtEl>
                                          <p:spTgt spid="350"/>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355"/>
                                        </p:tgtEl>
                                        <p:attrNameLst>
                                          <p:attrName>style.visibility</p:attrName>
                                        </p:attrNameLst>
                                      </p:cBhvr>
                                      <p:to>
                                        <p:strVal val="visible"/>
                                      </p:to>
                                    </p:set>
                                    <p:animEffect transition="in" filter="dissolve">
                                      <p:cBhvr>
                                        <p:cTn id="151" dur="2000"/>
                                        <p:tgtEl>
                                          <p:spTgt spid="355"/>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352"/>
                                        </p:tgtEl>
                                        <p:attrNameLst>
                                          <p:attrName>style.visibility</p:attrName>
                                        </p:attrNameLst>
                                      </p:cBhvr>
                                      <p:to>
                                        <p:strVal val="visible"/>
                                      </p:to>
                                    </p:set>
                                    <p:animEffect transition="in" filter="dissolve">
                                      <p:cBhvr>
                                        <p:cTn id="154" dur="1000"/>
                                        <p:tgtEl>
                                          <p:spTgt spid="352"/>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351"/>
                                        </p:tgtEl>
                                        <p:attrNameLst>
                                          <p:attrName>style.visibility</p:attrName>
                                        </p:attrNameLst>
                                      </p:cBhvr>
                                      <p:to>
                                        <p:strVal val="visible"/>
                                      </p:to>
                                    </p:set>
                                    <p:animEffect transition="in" filter="dissolve">
                                      <p:cBhvr>
                                        <p:cTn id="157" dur="2000"/>
                                        <p:tgtEl>
                                          <p:spTgt spid="351"/>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xit" presetSubtype="0" fill="hold" grpId="1" nodeType="clickEffect">
                                  <p:stCondLst>
                                    <p:cond delay="0"/>
                                  </p:stCondLst>
                                  <p:childTnLst>
                                    <p:animEffect transition="out" filter="dissolve">
                                      <p:cBhvr>
                                        <p:cTn id="161" dur="2000"/>
                                        <p:tgtEl>
                                          <p:spTgt spid="350"/>
                                        </p:tgtEl>
                                      </p:cBhvr>
                                    </p:animEffect>
                                    <p:set>
                                      <p:cBhvr>
                                        <p:cTn id="162" dur="1" fill="hold">
                                          <p:stCondLst>
                                            <p:cond delay="1999"/>
                                          </p:stCondLst>
                                        </p:cTn>
                                        <p:tgtEl>
                                          <p:spTgt spid="350"/>
                                        </p:tgtEl>
                                        <p:attrNameLst>
                                          <p:attrName>style.visibility</p:attrName>
                                        </p:attrNameLst>
                                      </p:cBhvr>
                                      <p:to>
                                        <p:strVal val="hidden"/>
                                      </p:to>
                                    </p:set>
                                  </p:childTnLst>
                                </p:cTn>
                              </p:par>
                              <p:par>
                                <p:cTn id="163" presetID="9" presetClass="exit" presetSubtype="0" fill="hold" grpId="1" nodeType="withEffect">
                                  <p:stCondLst>
                                    <p:cond delay="0"/>
                                  </p:stCondLst>
                                  <p:childTnLst>
                                    <p:animEffect transition="out" filter="dissolve">
                                      <p:cBhvr>
                                        <p:cTn id="164" dur="1000"/>
                                        <p:tgtEl>
                                          <p:spTgt spid="352"/>
                                        </p:tgtEl>
                                      </p:cBhvr>
                                    </p:animEffect>
                                    <p:set>
                                      <p:cBhvr>
                                        <p:cTn id="165" dur="1" fill="hold">
                                          <p:stCondLst>
                                            <p:cond delay="999"/>
                                          </p:stCondLst>
                                        </p:cTn>
                                        <p:tgtEl>
                                          <p:spTgt spid="352"/>
                                        </p:tgtEl>
                                        <p:attrNameLst>
                                          <p:attrName>style.visibility</p:attrName>
                                        </p:attrNameLst>
                                      </p:cBhvr>
                                      <p:to>
                                        <p:strVal val="hidden"/>
                                      </p:to>
                                    </p:set>
                                  </p:childTnLst>
                                </p:cTn>
                              </p:par>
                              <p:par>
                                <p:cTn id="166" presetID="9" presetClass="exit" presetSubtype="0" fill="hold" grpId="2" nodeType="withEffect">
                                  <p:stCondLst>
                                    <p:cond delay="0"/>
                                  </p:stCondLst>
                                  <p:childTnLst>
                                    <p:animEffect transition="out" filter="dissolve">
                                      <p:cBhvr>
                                        <p:cTn id="167" dur="1000"/>
                                        <p:tgtEl>
                                          <p:spTgt spid="351"/>
                                        </p:tgtEl>
                                      </p:cBhvr>
                                    </p:animEffect>
                                    <p:set>
                                      <p:cBhvr>
                                        <p:cTn id="168" dur="1" fill="hold">
                                          <p:stCondLst>
                                            <p:cond delay="999"/>
                                          </p:stCondLst>
                                        </p:cTn>
                                        <p:tgtEl>
                                          <p:spTgt spid="351"/>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3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6" grpId="0"/>
      <p:bldP spid="16" grpId="1"/>
      <p:bldP spid="17" grpId="0"/>
      <p:bldP spid="17" grpId="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49" grpId="0" animBg="1"/>
      <p:bldP spid="49" grpId="1" animBg="1"/>
      <p:bldP spid="50" grpId="0" animBg="1"/>
      <p:bldP spid="50" grpId="1" animBg="1"/>
      <p:bldP spid="348" grpId="0" animBg="1"/>
      <p:bldP spid="348" grpId="1" animBg="1"/>
      <p:bldP spid="349" grpId="0" animBg="1"/>
      <p:bldP spid="349" grpId="1" animBg="1"/>
      <p:bldP spid="351" grpId="0" animBg="1"/>
      <p:bldP spid="351" grpId="2" animBg="1"/>
      <p:bldP spid="352" grpId="0" animBg="1"/>
      <p:bldP spid="352" grpId="1" animBg="1"/>
      <p:bldP spid="350" grpId="0" animBg="1"/>
      <p:bldP spid="350" grpId="1" animBg="1"/>
      <p:bldP spid="353" grpId="0" animBg="1"/>
      <p:bldP spid="353" grpId="1" animBg="1"/>
      <p:bldP spid="354" grpId="0" animBg="1"/>
      <p:bldP spid="354" grpId="1" animBg="1"/>
      <p:bldP spid="355" grpId="0" animBg="1"/>
      <p:bldP spid="355" grpId="1" animBg="1"/>
      <p:bldP spid="356" grpId="0" animBg="1"/>
      <p:bldP spid="35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364" y="0"/>
            <a:ext cx="10364451" cy="1596177"/>
          </a:xfrm>
        </p:spPr>
        <p:txBody>
          <a:bodyPr/>
          <a:lstStyle/>
          <a:p>
            <a:r>
              <a:rPr lang="en-US" dirty="0" smtClean="0">
                <a:solidFill>
                  <a:srgbClr val="00B0F0"/>
                </a:solidFill>
              </a:rPr>
              <a:t>SBR </a:t>
            </a:r>
            <a:r>
              <a:rPr lang="en-US" dirty="0">
                <a:solidFill>
                  <a:srgbClr val="00B0F0"/>
                </a:solidFill>
              </a:rPr>
              <a:t>process </a:t>
            </a:r>
            <a:r>
              <a:rPr lang="en-US" dirty="0" smtClean="0">
                <a:solidFill>
                  <a:srgbClr val="00B0F0"/>
                </a:solidFill>
              </a:rPr>
              <a:t>CYCLE</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grpSp>
        <p:nvGrpSpPr>
          <p:cNvPr id="11" name="Group 10"/>
          <p:cNvGrpSpPr/>
          <p:nvPr/>
        </p:nvGrpSpPr>
        <p:grpSpPr>
          <a:xfrm>
            <a:off x="1939926" y="1777445"/>
            <a:ext cx="8029575" cy="4152761"/>
            <a:chOff x="1939926" y="1777445"/>
            <a:chExt cx="8029575" cy="4152761"/>
          </a:xfrm>
        </p:grpSpPr>
        <p:sp>
          <p:nvSpPr>
            <p:cNvPr id="147" name="Rectangle 2"/>
            <p:cNvSpPr>
              <a:spLocks noChangeArrowheads="1"/>
            </p:cNvSpPr>
            <p:nvPr/>
          </p:nvSpPr>
          <p:spPr bwMode="auto">
            <a:xfrm>
              <a:off x="5829301" y="4442858"/>
              <a:ext cx="2800350" cy="539750"/>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48" name="Picture 3"/>
            <p:cNvPicPr>
              <a:picLocks noChangeAspect="1" noChangeArrowheads="1"/>
            </p:cNvPicPr>
            <p:nvPr/>
          </p:nvPicPr>
          <p:blipFill>
            <a:blip r:embed="rId2">
              <a:extLst>
                <a:ext uri="{28A0092B-C50C-407E-A947-70E740481C1C}">
                  <a14:useLocalDpi xmlns:a14="http://schemas.microsoft.com/office/drawing/2010/main" val="0"/>
                </a:ext>
              </a:extLst>
            </a:blip>
            <a:srcRect l="6793" t="18803" r="49686" b="36182"/>
            <a:stretch>
              <a:fillRect/>
            </a:stretch>
          </p:blipFill>
          <p:spPr bwMode="auto">
            <a:xfrm>
              <a:off x="1939926" y="1777445"/>
              <a:ext cx="8029575" cy="3670300"/>
            </a:xfrm>
            <a:prstGeom prst="rect">
              <a:avLst/>
            </a:prstGeom>
            <a:noFill/>
            <a:extLst>
              <a:ext uri="{909E8E84-426E-40DD-AFC4-6F175D3DCCD1}">
                <a14:hiddenFill xmlns:a14="http://schemas.microsoft.com/office/drawing/2010/main">
                  <a:solidFill>
                    <a:srgbClr val="FFFFFF"/>
                  </a:solidFill>
                </a14:hiddenFill>
              </a:ext>
            </a:extLst>
          </p:spPr>
        </p:pic>
        <p:sp>
          <p:nvSpPr>
            <p:cNvPr id="149" name="Rectangle 4"/>
            <p:cNvSpPr>
              <a:spLocks noChangeArrowheads="1"/>
            </p:cNvSpPr>
            <p:nvPr/>
          </p:nvSpPr>
          <p:spPr bwMode="auto">
            <a:xfrm>
              <a:off x="2732088" y="3469720"/>
              <a:ext cx="2881313" cy="1152525"/>
            </a:xfrm>
            <a:prstGeom prst="rect">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 name="Text Box 5"/>
            <p:cNvSpPr txBox="1">
              <a:spLocks noChangeArrowheads="1"/>
            </p:cNvSpPr>
            <p:nvPr/>
          </p:nvSpPr>
          <p:spPr bwMode="auto">
            <a:xfrm>
              <a:off x="2732086" y="5222320"/>
              <a:ext cx="2881313"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de-DE" altLang="x-none" sz="2000" dirty="0" smtClean="0"/>
                <a:t>2nd </a:t>
              </a:r>
              <a:r>
                <a:rPr lang="de-DE" altLang="x-none" sz="2000" dirty="0" err="1" smtClean="0"/>
                <a:t>Chamber</a:t>
              </a:r>
              <a:r>
                <a:rPr lang="de-DE" altLang="x-none" sz="2000" dirty="0" smtClean="0"/>
                <a:t> Primary Treatment </a:t>
              </a:r>
              <a:r>
                <a:rPr lang="de-DE" altLang="x-none" sz="2000" dirty="0"/>
                <a:t>/ </a:t>
              </a:r>
              <a:r>
                <a:rPr lang="de-DE" altLang="x-none" sz="2000" dirty="0" err="1"/>
                <a:t>B</a:t>
              </a:r>
              <a:r>
                <a:rPr lang="de-DE" altLang="x-none" sz="2000" dirty="0" err="1" smtClean="0"/>
                <a:t>uffer</a:t>
              </a:r>
              <a:r>
                <a:rPr lang="de-DE" altLang="x-none" sz="2000" dirty="0" smtClean="0"/>
                <a:t> tank</a:t>
              </a:r>
              <a:endParaRPr lang="de-DE" altLang="x-none" sz="2000" dirty="0"/>
            </a:p>
          </p:txBody>
        </p:sp>
        <p:sp>
          <p:nvSpPr>
            <p:cNvPr id="151" name="Text Box 6"/>
            <p:cNvSpPr txBox="1">
              <a:spLocks noChangeArrowheads="1"/>
            </p:cNvSpPr>
            <p:nvPr/>
          </p:nvSpPr>
          <p:spPr bwMode="auto">
            <a:xfrm>
              <a:off x="5785834" y="5295028"/>
              <a:ext cx="32543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de-DE" altLang="x-none" sz="2400" dirty="0" smtClean="0"/>
                <a:t>SBR </a:t>
              </a:r>
              <a:r>
                <a:rPr lang="de-DE" altLang="x-none" sz="2400" dirty="0" err="1" smtClean="0"/>
                <a:t>Reactor</a:t>
              </a:r>
              <a:endParaRPr lang="de-DE" altLang="x-none" sz="2400" dirty="0"/>
            </a:p>
          </p:txBody>
        </p:sp>
        <p:sp>
          <p:nvSpPr>
            <p:cNvPr id="152" name="Rectangle 7"/>
            <p:cNvSpPr>
              <a:spLocks noChangeArrowheads="1"/>
            </p:cNvSpPr>
            <p:nvPr/>
          </p:nvSpPr>
          <p:spPr bwMode="auto">
            <a:xfrm>
              <a:off x="2732088" y="4622245"/>
              <a:ext cx="2881313" cy="360363"/>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 name="Rectangle 8"/>
            <p:cNvSpPr>
              <a:spLocks noChangeArrowheads="1"/>
            </p:cNvSpPr>
            <p:nvPr/>
          </p:nvSpPr>
          <p:spPr bwMode="auto">
            <a:xfrm>
              <a:off x="8529638" y="4225370"/>
              <a:ext cx="541338" cy="757238"/>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4" name="Rectangle 9"/>
            <p:cNvSpPr>
              <a:spLocks noChangeArrowheads="1"/>
            </p:cNvSpPr>
            <p:nvPr/>
          </p:nvSpPr>
          <p:spPr bwMode="auto">
            <a:xfrm>
              <a:off x="5829301" y="2029858"/>
              <a:ext cx="3240087" cy="1368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55" name="Rectangle 10"/>
            <p:cNvSpPr>
              <a:spLocks noChangeArrowheads="1"/>
            </p:cNvSpPr>
            <p:nvPr/>
          </p:nvSpPr>
          <p:spPr bwMode="auto">
            <a:xfrm>
              <a:off x="8986838" y="2209245"/>
              <a:ext cx="334963" cy="107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56" name="Rectangle 11"/>
            <p:cNvSpPr>
              <a:spLocks noChangeArrowheads="1"/>
            </p:cNvSpPr>
            <p:nvPr/>
          </p:nvSpPr>
          <p:spPr bwMode="auto">
            <a:xfrm>
              <a:off x="9315451" y="2282270"/>
              <a:ext cx="185737" cy="144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57" name="Rectangle 12"/>
            <p:cNvSpPr>
              <a:spLocks noChangeArrowheads="1"/>
            </p:cNvSpPr>
            <p:nvPr/>
          </p:nvSpPr>
          <p:spPr bwMode="auto">
            <a:xfrm>
              <a:off x="5595938" y="2209245"/>
              <a:ext cx="233363" cy="107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58" name="Rectangle 13"/>
            <p:cNvSpPr>
              <a:spLocks noChangeArrowheads="1"/>
            </p:cNvSpPr>
            <p:nvPr/>
          </p:nvSpPr>
          <p:spPr bwMode="auto">
            <a:xfrm>
              <a:off x="5829301" y="3398283"/>
              <a:ext cx="3240087" cy="109061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 name="Rectangle 18"/>
            <p:cNvSpPr>
              <a:spLocks noChangeArrowheads="1"/>
            </p:cNvSpPr>
            <p:nvPr/>
          </p:nvSpPr>
          <p:spPr bwMode="auto">
            <a:xfrm>
              <a:off x="2732088" y="2029858"/>
              <a:ext cx="2881313" cy="14398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84" name="Line 21"/>
          <p:cNvSpPr>
            <a:spLocks noChangeShapeType="1"/>
          </p:cNvSpPr>
          <p:nvPr/>
        </p:nvSpPr>
        <p:spPr bwMode="auto">
          <a:xfrm>
            <a:off x="1939926" y="2263220"/>
            <a:ext cx="1238250" cy="0"/>
          </a:xfrm>
          <a:prstGeom prst="line">
            <a:avLst/>
          </a:prstGeom>
          <a:noFill/>
          <a:ln w="1016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6" name="TextBox 185"/>
          <p:cNvSpPr txBox="1"/>
          <p:nvPr/>
        </p:nvSpPr>
        <p:spPr>
          <a:xfrm>
            <a:off x="544073" y="1777445"/>
            <a:ext cx="1924408" cy="923330"/>
          </a:xfrm>
          <a:prstGeom prst="rect">
            <a:avLst/>
          </a:prstGeom>
          <a:solidFill>
            <a:schemeClr val="bg1">
              <a:alpha val="70000"/>
            </a:schemeClr>
          </a:solidFill>
          <a:effectLst>
            <a:softEdge rad="38100"/>
          </a:effectLst>
        </p:spPr>
        <p:txBody>
          <a:bodyPr wrap="square" rtlCol="0">
            <a:spAutoFit/>
          </a:bodyPr>
          <a:lstStyle/>
          <a:p>
            <a:r>
              <a:rPr lang="en-US" dirty="0" smtClean="0"/>
              <a:t>Gravity Feed from 1</a:t>
            </a:r>
            <a:r>
              <a:rPr lang="en-US" baseline="30000" dirty="0" smtClean="0"/>
              <a:t>st</a:t>
            </a:r>
            <a:r>
              <a:rPr lang="en-US" dirty="0" smtClean="0"/>
              <a:t> Primary Treatment Tank</a:t>
            </a:r>
            <a:endParaRPr lang="en-US" dirty="0"/>
          </a:p>
        </p:txBody>
      </p:sp>
      <p:sp>
        <p:nvSpPr>
          <p:cNvPr id="187" name="Line 16"/>
          <p:cNvSpPr>
            <a:spLocks noChangeShapeType="1"/>
          </p:cNvSpPr>
          <p:nvPr/>
        </p:nvSpPr>
        <p:spPr bwMode="auto">
          <a:xfrm>
            <a:off x="4209039" y="2231470"/>
            <a:ext cx="2279650" cy="0"/>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8" name="Line 20"/>
          <p:cNvSpPr>
            <a:spLocks noChangeShapeType="1"/>
          </p:cNvSpPr>
          <p:nvPr/>
        </p:nvSpPr>
        <p:spPr bwMode="auto">
          <a:xfrm>
            <a:off x="4201102" y="2199959"/>
            <a:ext cx="7937" cy="1400175"/>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9" name="TextBox 188"/>
          <p:cNvSpPr txBox="1"/>
          <p:nvPr/>
        </p:nvSpPr>
        <p:spPr>
          <a:xfrm>
            <a:off x="4380709" y="2282270"/>
            <a:ext cx="1168672" cy="338554"/>
          </a:xfrm>
          <a:prstGeom prst="rect">
            <a:avLst/>
          </a:prstGeom>
          <a:solidFill>
            <a:schemeClr val="bg1">
              <a:alpha val="70000"/>
            </a:schemeClr>
          </a:solidFill>
          <a:effectLst>
            <a:softEdge rad="38100"/>
          </a:effectLst>
        </p:spPr>
        <p:txBody>
          <a:bodyPr wrap="square" rtlCol="0">
            <a:spAutoFit/>
          </a:bodyPr>
          <a:lstStyle/>
          <a:p>
            <a:r>
              <a:rPr lang="en-US" sz="1600" dirty="0" smtClean="0"/>
              <a:t>Feed Pump</a:t>
            </a:r>
            <a:endParaRPr lang="en-US" sz="1600" dirty="0"/>
          </a:p>
        </p:txBody>
      </p:sp>
      <p:sp>
        <p:nvSpPr>
          <p:cNvPr id="190" name="Rectangle 22"/>
          <p:cNvSpPr>
            <a:spLocks noChangeArrowheads="1"/>
          </p:cNvSpPr>
          <p:nvPr/>
        </p:nvSpPr>
        <p:spPr bwMode="auto">
          <a:xfrm>
            <a:off x="2732087" y="2855357"/>
            <a:ext cx="2881313" cy="609600"/>
          </a:xfrm>
          <a:prstGeom prst="rect">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 name="Rectangle 18"/>
          <p:cNvSpPr>
            <a:spLocks noChangeArrowheads="1"/>
          </p:cNvSpPr>
          <p:nvPr/>
        </p:nvSpPr>
        <p:spPr bwMode="auto">
          <a:xfrm>
            <a:off x="5827713" y="2840025"/>
            <a:ext cx="3240087" cy="684213"/>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92" name="Group 17"/>
          <p:cNvGrpSpPr>
            <a:grpSpLocks/>
          </p:cNvGrpSpPr>
          <p:nvPr/>
        </p:nvGrpSpPr>
        <p:grpSpPr bwMode="auto">
          <a:xfrm>
            <a:off x="6440487" y="2832816"/>
            <a:ext cx="2014537" cy="2085975"/>
            <a:chOff x="3456" y="1632"/>
            <a:chExt cx="1392" cy="1440"/>
          </a:xfrm>
        </p:grpSpPr>
        <p:sp>
          <p:nvSpPr>
            <p:cNvPr id="193" name="Oval 18"/>
            <p:cNvSpPr>
              <a:spLocks noChangeArrowheads="1"/>
            </p:cNvSpPr>
            <p:nvPr/>
          </p:nvSpPr>
          <p:spPr bwMode="auto">
            <a:xfrm>
              <a:off x="3456"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 name="Oval 19"/>
            <p:cNvSpPr>
              <a:spLocks noChangeArrowheads="1"/>
            </p:cNvSpPr>
            <p:nvPr/>
          </p:nvSpPr>
          <p:spPr bwMode="auto">
            <a:xfrm>
              <a:off x="3696"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5" name="Oval 20"/>
            <p:cNvSpPr>
              <a:spLocks noChangeArrowheads="1"/>
            </p:cNvSpPr>
            <p:nvPr/>
          </p:nvSpPr>
          <p:spPr bwMode="auto">
            <a:xfrm>
              <a:off x="3504" y="192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6" name="Oval 21"/>
            <p:cNvSpPr>
              <a:spLocks noChangeArrowheads="1"/>
            </p:cNvSpPr>
            <p:nvPr/>
          </p:nvSpPr>
          <p:spPr bwMode="auto">
            <a:xfrm>
              <a:off x="3840" y="182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 name="Oval 22"/>
            <p:cNvSpPr>
              <a:spLocks noChangeArrowheads="1"/>
            </p:cNvSpPr>
            <p:nvPr/>
          </p:nvSpPr>
          <p:spPr bwMode="auto">
            <a:xfrm>
              <a:off x="3552" y="216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8" name="Oval 23"/>
            <p:cNvSpPr>
              <a:spLocks noChangeArrowheads="1"/>
            </p:cNvSpPr>
            <p:nvPr/>
          </p:nvSpPr>
          <p:spPr bwMode="auto">
            <a:xfrm>
              <a:off x="3792" y="196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9" name="Oval 24"/>
            <p:cNvSpPr>
              <a:spLocks noChangeArrowheads="1"/>
            </p:cNvSpPr>
            <p:nvPr/>
          </p:nvSpPr>
          <p:spPr bwMode="auto">
            <a:xfrm>
              <a:off x="4080" y="192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0" name="Oval 25"/>
            <p:cNvSpPr>
              <a:spLocks noChangeArrowheads="1"/>
            </p:cNvSpPr>
            <p:nvPr/>
          </p:nvSpPr>
          <p:spPr bwMode="auto">
            <a:xfrm>
              <a:off x="3888" y="249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1" name="Oval 26"/>
            <p:cNvSpPr>
              <a:spLocks noChangeArrowheads="1"/>
            </p:cNvSpPr>
            <p:nvPr/>
          </p:nvSpPr>
          <p:spPr bwMode="auto">
            <a:xfrm>
              <a:off x="3888" y="225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2" name="Oval 27"/>
            <p:cNvSpPr>
              <a:spLocks noChangeArrowheads="1"/>
            </p:cNvSpPr>
            <p:nvPr/>
          </p:nvSpPr>
          <p:spPr bwMode="auto">
            <a:xfrm>
              <a:off x="4320" y="216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3" name="Oval 28"/>
            <p:cNvSpPr>
              <a:spLocks noChangeArrowheads="1"/>
            </p:cNvSpPr>
            <p:nvPr/>
          </p:nvSpPr>
          <p:spPr bwMode="auto">
            <a:xfrm>
              <a:off x="4512" y="192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 name="Oval 29"/>
            <p:cNvSpPr>
              <a:spLocks noChangeArrowheads="1"/>
            </p:cNvSpPr>
            <p:nvPr/>
          </p:nvSpPr>
          <p:spPr bwMode="auto">
            <a:xfrm>
              <a:off x="4032"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 name="Oval 30"/>
            <p:cNvSpPr>
              <a:spLocks noChangeArrowheads="1"/>
            </p:cNvSpPr>
            <p:nvPr/>
          </p:nvSpPr>
          <p:spPr bwMode="auto">
            <a:xfrm>
              <a:off x="4560"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 name="Oval 31"/>
            <p:cNvSpPr>
              <a:spLocks noChangeArrowheads="1"/>
            </p:cNvSpPr>
            <p:nvPr/>
          </p:nvSpPr>
          <p:spPr bwMode="auto">
            <a:xfrm>
              <a:off x="3984" y="273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 name="Oval 32"/>
            <p:cNvSpPr>
              <a:spLocks noChangeArrowheads="1"/>
            </p:cNvSpPr>
            <p:nvPr/>
          </p:nvSpPr>
          <p:spPr bwMode="auto">
            <a:xfrm>
              <a:off x="3552" y="17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 name="Oval 33"/>
            <p:cNvSpPr>
              <a:spLocks noChangeArrowheads="1"/>
            </p:cNvSpPr>
            <p:nvPr/>
          </p:nvSpPr>
          <p:spPr bwMode="auto">
            <a:xfrm>
              <a:off x="3648" y="187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9" name="Oval 34"/>
            <p:cNvSpPr>
              <a:spLocks noChangeArrowheads="1"/>
            </p:cNvSpPr>
            <p:nvPr/>
          </p:nvSpPr>
          <p:spPr bwMode="auto">
            <a:xfrm>
              <a:off x="3696" y="235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 name="Oval 35"/>
            <p:cNvSpPr>
              <a:spLocks noChangeArrowheads="1"/>
            </p:cNvSpPr>
            <p:nvPr/>
          </p:nvSpPr>
          <p:spPr bwMode="auto">
            <a:xfrm>
              <a:off x="3840"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 name="Oval 36"/>
            <p:cNvSpPr>
              <a:spLocks noChangeArrowheads="1"/>
            </p:cNvSpPr>
            <p:nvPr/>
          </p:nvSpPr>
          <p:spPr bwMode="auto">
            <a:xfrm>
              <a:off x="4080"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 name="Oval 37"/>
            <p:cNvSpPr>
              <a:spLocks noChangeArrowheads="1"/>
            </p:cNvSpPr>
            <p:nvPr/>
          </p:nvSpPr>
          <p:spPr bwMode="auto">
            <a:xfrm>
              <a:off x="4080" y="220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 name="Oval 38"/>
            <p:cNvSpPr>
              <a:spLocks noChangeArrowheads="1"/>
            </p:cNvSpPr>
            <p:nvPr/>
          </p:nvSpPr>
          <p:spPr bwMode="auto">
            <a:xfrm>
              <a:off x="4032"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4" name="Oval 39"/>
            <p:cNvSpPr>
              <a:spLocks noChangeArrowheads="1"/>
            </p:cNvSpPr>
            <p:nvPr/>
          </p:nvSpPr>
          <p:spPr bwMode="auto">
            <a:xfrm>
              <a:off x="4224" y="244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 name="Oval 40"/>
            <p:cNvSpPr>
              <a:spLocks noChangeArrowheads="1"/>
            </p:cNvSpPr>
            <p:nvPr/>
          </p:nvSpPr>
          <p:spPr bwMode="auto">
            <a:xfrm>
              <a:off x="4320" y="254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 name="Oval 41"/>
            <p:cNvSpPr>
              <a:spLocks noChangeArrowheads="1"/>
            </p:cNvSpPr>
            <p:nvPr/>
          </p:nvSpPr>
          <p:spPr bwMode="auto">
            <a:xfrm>
              <a:off x="3648" y="268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 name="Oval 42"/>
            <p:cNvSpPr>
              <a:spLocks noChangeArrowheads="1"/>
            </p:cNvSpPr>
            <p:nvPr/>
          </p:nvSpPr>
          <p:spPr bwMode="auto">
            <a:xfrm>
              <a:off x="4128" y="249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8" name="Oval 43"/>
            <p:cNvSpPr>
              <a:spLocks noChangeArrowheads="1"/>
            </p:cNvSpPr>
            <p:nvPr/>
          </p:nvSpPr>
          <p:spPr bwMode="auto">
            <a:xfrm>
              <a:off x="4560" y="172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9" name="Oval 44"/>
            <p:cNvSpPr>
              <a:spLocks noChangeArrowheads="1"/>
            </p:cNvSpPr>
            <p:nvPr/>
          </p:nvSpPr>
          <p:spPr bwMode="auto">
            <a:xfrm>
              <a:off x="4320" y="268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 name="Oval 45"/>
            <p:cNvSpPr>
              <a:spLocks noChangeArrowheads="1"/>
            </p:cNvSpPr>
            <p:nvPr/>
          </p:nvSpPr>
          <p:spPr bwMode="auto">
            <a:xfrm>
              <a:off x="4320" y="16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1" name="Oval 46"/>
            <p:cNvSpPr>
              <a:spLocks noChangeArrowheads="1"/>
            </p:cNvSpPr>
            <p:nvPr/>
          </p:nvSpPr>
          <p:spPr bwMode="auto">
            <a:xfrm>
              <a:off x="4656"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 name="Oval 47"/>
            <p:cNvSpPr>
              <a:spLocks noChangeArrowheads="1"/>
            </p:cNvSpPr>
            <p:nvPr/>
          </p:nvSpPr>
          <p:spPr bwMode="auto">
            <a:xfrm>
              <a:off x="4464" y="211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 name="Oval 48"/>
            <p:cNvSpPr>
              <a:spLocks noChangeArrowheads="1"/>
            </p:cNvSpPr>
            <p:nvPr/>
          </p:nvSpPr>
          <p:spPr bwMode="auto">
            <a:xfrm>
              <a:off x="4272" y="187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4" name="Oval 49"/>
            <p:cNvSpPr>
              <a:spLocks noChangeArrowheads="1"/>
            </p:cNvSpPr>
            <p:nvPr/>
          </p:nvSpPr>
          <p:spPr bwMode="auto">
            <a:xfrm>
              <a:off x="4560" y="220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 name="Oval 50"/>
            <p:cNvSpPr>
              <a:spLocks noChangeArrowheads="1"/>
            </p:cNvSpPr>
            <p:nvPr/>
          </p:nvSpPr>
          <p:spPr bwMode="auto">
            <a:xfrm>
              <a:off x="4656" y="230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 name="Oval 51"/>
            <p:cNvSpPr>
              <a:spLocks noChangeArrowheads="1"/>
            </p:cNvSpPr>
            <p:nvPr/>
          </p:nvSpPr>
          <p:spPr bwMode="auto">
            <a:xfrm>
              <a:off x="4752"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 name="Oval 52"/>
            <p:cNvSpPr>
              <a:spLocks noChangeArrowheads="1"/>
            </p:cNvSpPr>
            <p:nvPr/>
          </p:nvSpPr>
          <p:spPr bwMode="auto">
            <a:xfrm>
              <a:off x="4704" y="278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8" name="Oval 53"/>
            <p:cNvSpPr>
              <a:spLocks noChangeArrowheads="1"/>
            </p:cNvSpPr>
            <p:nvPr/>
          </p:nvSpPr>
          <p:spPr bwMode="auto">
            <a:xfrm>
              <a:off x="4704" y="254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 name="Oval 54"/>
            <p:cNvSpPr>
              <a:spLocks noChangeArrowheads="1"/>
            </p:cNvSpPr>
            <p:nvPr/>
          </p:nvSpPr>
          <p:spPr bwMode="auto">
            <a:xfrm>
              <a:off x="4560" y="264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0" name="Oval 55"/>
            <p:cNvSpPr>
              <a:spLocks noChangeArrowheads="1"/>
            </p:cNvSpPr>
            <p:nvPr/>
          </p:nvSpPr>
          <p:spPr bwMode="auto">
            <a:xfrm>
              <a:off x="4512" y="28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1" name="Oval 56"/>
            <p:cNvSpPr>
              <a:spLocks noChangeArrowheads="1"/>
            </p:cNvSpPr>
            <p:nvPr/>
          </p:nvSpPr>
          <p:spPr bwMode="auto">
            <a:xfrm>
              <a:off x="3888" y="292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 name="Oval 57"/>
            <p:cNvSpPr>
              <a:spLocks noChangeArrowheads="1"/>
            </p:cNvSpPr>
            <p:nvPr/>
          </p:nvSpPr>
          <p:spPr bwMode="auto">
            <a:xfrm>
              <a:off x="4128" y="273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3" name="Oval 58"/>
            <p:cNvSpPr>
              <a:spLocks noChangeArrowheads="1"/>
            </p:cNvSpPr>
            <p:nvPr/>
          </p:nvSpPr>
          <p:spPr bwMode="auto">
            <a:xfrm>
              <a:off x="4176" y="29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 name="Oval 59"/>
            <p:cNvSpPr>
              <a:spLocks noChangeArrowheads="1"/>
            </p:cNvSpPr>
            <p:nvPr/>
          </p:nvSpPr>
          <p:spPr bwMode="auto">
            <a:xfrm>
              <a:off x="3744" y="283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 name="Oval 60"/>
            <p:cNvSpPr>
              <a:spLocks noChangeArrowheads="1"/>
            </p:cNvSpPr>
            <p:nvPr/>
          </p:nvSpPr>
          <p:spPr bwMode="auto">
            <a:xfrm>
              <a:off x="3456" y="240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 name="Oval 61"/>
            <p:cNvSpPr>
              <a:spLocks noChangeArrowheads="1"/>
            </p:cNvSpPr>
            <p:nvPr/>
          </p:nvSpPr>
          <p:spPr bwMode="auto">
            <a:xfrm>
              <a:off x="4656" y="182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 name="Oval 62"/>
            <p:cNvSpPr>
              <a:spLocks noChangeArrowheads="1"/>
            </p:cNvSpPr>
            <p:nvPr/>
          </p:nvSpPr>
          <p:spPr bwMode="auto">
            <a:xfrm>
              <a:off x="4752" y="1632"/>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 name="Oval 63"/>
            <p:cNvSpPr>
              <a:spLocks noChangeArrowheads="1"/>
            </p:cNvSpPr>
            <p:nvPr/>
          </p:nvSpPr>
          <p:spPr bwMode="auto">
            <a:xfrm>
              <a:off x="4320" y="201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9" name="Oval 64"/>
            <p:cNvSpPr>
              <a:spLocks noChangeArrowheads="1"/>
            </p:cNvSpPr>
            <p:nvPr/>
          </p:nvSpPr>
          <p:spPr bwMode="auto">
            <a:xfrm>
              <a:off x="4704" y="29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 name="Oval 65"/>
            <p:cNvSpPr>
              <a:spLocks noChangeArrowheads="1"/>
            </p:cNvSpPr>
            <p:nvPr/>
          </p:nvSpPr>
          <p:spPr bwMode="auto">
            <a:xfrm>
              <a:off x="3696" y="254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1" name="Oval 66"/>
            <p:cNvSpPr>
              <a:spLocks noChangeArrowheads="1"/>
            </p:cNvSpPr>
            <p:nvPr/>
          </p:nvSpPr>
          <p:spPr bwMode="auto">
            <a:xfrm>
              <a:off x="4320" y="28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 name="Oval 67"/>
            <p:cNvSpPr>
              <a:spLocks noChangeArrowheads="1"/>
            </p:cNvSpPr>
            <p:nvPr/>
          </p:nvSpPr>
          <p:spPr bwMode="auto">
            <a:xfrm>
              <a:off x="3600" y="288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3" name="Oval 68"/>
            <p:cNvSpPr>
              <a:spLocks noChangeArrowheads="1"/>
            </p:cNvSpPr>
            <p:nvPr/>
          </p:nvSpPr>
          <p:spPr bwMode="auto">
            <a:xfrm>
              <a:off x="3456" y="278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 name="Oval 69"/>
            <p:cNvSpPr>
              <a:spLocks noChangeArrowheads="1"/>
            </p:cNvSpPr>
            <p:nvPr/>
          </p:nvSpPr>
          <p:spPr bwMode="auto">
            <a:xfrm>
              <a:off x="3456" y="264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 name="Oval 70"/>
            <p:cNvSpPr>
              <a:spLocks noChangeArrowheads="1"/>
            </p:cNvSpPr>
            <p:nvPr/>
          </p:nvSpPr>
          <p:spPr bwMode="auto">
            <a:xfrm>
              <a:off x="3840" y="2640"/>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 name="Oval 71"/>
            <p:cNvSpPr>
              <a:spLocks noChangeArrowheads="1"/>
            </p:cNvSpPr>
            <p:nvPr/>
          </p:nvSpPr>
          <p:spPr bwMode="auto">
            <a:xfrm>
              <a:off x="4752" y="220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 name="Oval 72"/>
            <p:cNvSpPr>
              <a:spLocks noChangeArrowheads="1"/>
            </p:cNvSpPr>
            <p:nvPr/>
          </p:nvSpPr>
          <p:spPr bwMode="auto">
            <a:xfrm>
              <a:off x="4128" y="1776"/>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8" name="Oval 73"/>
            <p:cNvSpPr>
              <a:spLocks noChangeArrowheads="1"/>
            </p:cNvSpPr>
            <p:nvPr/>
          </p:nvSpPr>
          <p:spPr bwMode="auto">
            <a:xfrm>
              <a:off x="3504" y="2928"/>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9" name="Oval 74"/>
            <p:cNvSpPr>
              <a:spLocks noChangeArrowheads="1"/>
            </p:cNvSpPr>
            <p:nvPr/>
          </p:nvSpPr>
          <p:spPr bwMode="auto">
            <a:xfrm>
              <a:off x="3456" y="206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0" name="Oval 75"/>
            <p:cNvSpPr>
              <a:spLocks noChangeArrowheads="1"/>
            </p:cNvSpPr>
            <p:nvPr/>
          </p:nvSpPr>
          <p:spPr bwMode="auto">
            <a:xfrm>
              <a:off x="4368" y="2304"/>
              <a:ext cx="96" cy="96"/>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52" name="TextBox 251"/>
          <p:cNvSpPr txBox="1"/>
          <p:nvPr/>
        </p:nvSpPr>
        <p:spPr>
          <a:xfrm>
            <a:off x="6276081" y="1350001"/>
            <a:ext cx="2458686" cy="461665"/>
          </a:xfrm>
          <a:prstGeom prst="rect">
            <a:avLst/>
          </a:prstGeom>
          <a:noFill/>
        </p:spPr>
        <p:txBody>
          <a:bodyPr wrap="none" rtlCol="0">
            <a:spAutoFit/>
          </a:bodyPr>
          <a:lstStyle/>
          <a:p>
            <a:r>
              <a:rPr lang="en-US" sz="2400" dirty="0" smtClean="0">
                <a:solidFill>
                  <a:srgbClr val="92D050"/>
                </a:solidFill>
              </a:rPr>
              <a:t>STEP 2: AERATION</a:t>
            </a:r>
            <a:endParaRPr lang="en-US" sz="2400" dirty="0"/>
          </a:p>
        </p:txBody>
      </p:sp>
      <p:sp>
        <p:nvSpPr>
          <p:cNvPr id="253" name="Rectangle 17"/>
          <p:cNvSpPr>
            <a:spLocks noChangeArrowheads="1"/>
          </p:cNvSpPr>
          <p:nvPr/>
        </p:nvSpPr>
        <p:spPr bwMode="auto">
          <a:xfrm>
            <a:off x="5826125" y="2807439"/>
            <a:ext cx="3241675" cy="1584325"/>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64" name="Picture 19" descr="Turbo2"/>
          <p:cNvPicPr>
            <a:picLocks noChangeAspect="1" noChangeArrowheads="1"/>
          </p:cNvPicPr>
          <p:nvPr/>
        </p:nvPicPr>
        <p:blipFill>
          <a:blip r:embed="rId3">
            <a:extLst>
              <a:ext uri="{28A0092B-C50C-407E-A947-70E740481C1C}">
                <a14:useLocalDpi xmlns:a14="http://schemas.microsoft.com/office/drawing/2010/main" val="0"/>
              </a:ext>
            </a:extLst>
          </a:blip>
          <a:srcRect r="36938"/>
          <a:stretch>
            <a:fillRect/>
          </a:stretch>
        </p:blipFill>
        <p:spPr bwMode="auto">
          <a:xfrm>
            <a:off x="3918036" y="2071132"/>
            <a:ext cx="490538" cy="2076450"/>
          </a:xfrm>
          <a:prstGeom prst="rect">
            <a:avLst/>
          </a:prstGeom>
          <a:noFill/>
          <a:extLst>
            <a:ext uri="{909E8E84-426E-40DD-AFC4-6F175D3DCCD1}">
              <a14:hiddenFill xmlns:a14="http://schemas.microsoft.com/office/drawing/2010/main">
                <a:solidFill>
                  <a:srgbClr val="FFFFFF"/>
                </a:solidFill>
              </a14:hiddenFill>
            </a:ext>
          </a:extLst>
        </p:spPr>
      </p:pic>
      <p:sp>
        <p:nvSpPr>
          <p:cNvPr id="254" name="Line 19"/>
          <p:cNvSpPr>
            <a:spLocks noChangeShapeType="1"/>
          </p:cNvSpPr>
          <p:nvPr/>
        </p:nvSpPr>
        <p:spPr bwMode="auto">
          <a:xfrm>
            <a:off x="7505424" y="2311085"/>
            <a:ext cx="0" cy="1201737"/>
          </a:xfrm>
          <a:prstGeom prst="line">
            <a:avLst/>
          </a:prstGeom>
          <a:noFill/>
          <a:ln w="762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55" name="Line 20"/>
          <p:cNvSpPr>
            <a:spLocks noChangeShapeType="1"/>
          </p:cNvSpPr>
          <p:nvPr/>
        </p:nvSpPr>
        <p:spPr bwMode="auto">
          <a:xfrm>
            <a:off x="7482489" y="2264807"/>
            <a:ext cx="2370137" cy="0"/>
          </a:xfrm>
          <a:prstGeom prst="line">
            <a:avLst/>
          </a:prstGeom>
          <a:noFill/>
          <a:ln w="762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56" name="TextBox 255"/>
          <p:cNvSpPr txBox="1"/>
          <p:nvPr/>
        </p:nvSpPr>
        <p:spPr>
          <a:xfrm>
            <a:off x="6260665" y="1345435"/>
            <a:ext cx="2355132" cy="461665"/>
          </a:xfrm>
          <a:prstGeom prst="rect">
            <a:avLst/>
          </a:prstGeom>
          <a:noFill/>
        </p:spPr>
        <p:txBody>
          <a:bodyPr wrap="none" rtlCol="0">
            <a:spAutoFit/>
          </a:bodyPr>
          <a:lstStyle/>
          <a:p>
            <a:r>
              <a:rPr lang="en-US" sz="2400" dirty="0" smtClean="0">
                <a:solidFill>
                  <a:srgbClr val="92D050"/>
                </a:solidFill>
              </a:rPr>
              <a:t>STEP 3: SETTLING</a:t>
            </a:r>
            <a:endParaRPr lang="en-US" sz="2400" dirty="0"/>
          </a:p>
        </p:txBody>
      </p:sp>
      <p:sp>
        <p:nvSpPr>
          <p:cNvPr id="257" name="TextBox 256"/>
          <p:cNvSpPr txBox="1"/>
          <p:nvPr/>
        </p:nvSpPr>
        <p:spPr>
          <a:xfrm>
            <a:off x="6260665" y="1326892"/>
            <a:ext cx="4398192" cy="461665"/>
          </a:xfrm>
          <a:prstGeom prst="rect">
            <a:avLst/>
          </a:prstGeom>
          <a:noFill/>
        </p:spPr>
        <p:txBody>
          <a:bodyPr wrap="none" rtlCol="0">
            <a:spAutoFit/>
          </a:bodyPr>
          <a:lstStyle/>
          <a:p>
            <a:r>
              <a:rPr lang="en-US" sz="2400" dirty="0" smtClean="0">
                <a:solidFill>
                  <a:srgbClr val="92D050"/>
                </a:solidFill>
              </a:rPr>
              <a:t>STEP 4: CLEARWATER DISCHARGE</a:t>
            </a:r>
            <a:endParaRPr lang="en-US" sz="2400" dirty="0"/>
          </a:p>
        </p:txBody>
      </p:sp>
      <p:sp>
        <p:nvSpPr>
          <p:cNvPr id="258" name="TextBox 257"/>
          <p:cNvSpPr txBox="1"/>
          <p:nvPr/>
        </p:nvSpPr>
        <p:spPr>
          <a:xfrm>
            <a:off x="7751488" y="2276322"/>
            <a:ext cx="1295674" cy="584775"/>
          </a:xfrm>
          <a:prstGeom prst="rect">
            <a:avLst/>
          </a:prstGeom>
          <a:solidFill>
            <a:schemeClr val="bg1">
              <a:alpha val="70000"/>
            </a:schemeClr>
          </a:solidFill>
          <a:effectLst>
            <a:softEdge rad="38100"/>
          </a:effectLst>
        </p:spPr>
        <p:txBody>
          <a:bodyPr wrap="square" rtlCol="0">
            <a:spAutoFit/>
          </a:bodyPr>
          <a:lstStyle/>
          <a:p>
            <a:r>
              <a:rPr lang="en-US" sz="1600" dirty="0" smtClean="0"/>
              <a:t>Discharge Pump</a:t>
            </a:r>
            <a:endParaRPr lang="en-US" sz="1600" dirty="0"/>
          </a:p>
        </p:txBody>
      </p:sp>
      <p:sp>
        <p:nvSpPr>
          <p:cNvPr id="259" name="Rectangle 7"/>
          <p:cNvSpPr>
            <a:spLocks noChangeArrowheads="1"/>
          </p:cNvSpPr>
          <p:nvPr/>
        </p:nvSpPr>
        <p:spPr bwMode="auto">
          <a:xfrm>
            <a:off x="5827713" y="3391037"/>
            <a:ext cx="3240087" cy="1036637"/>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59" name="Group 14"/>
          <p:cNvGrpSpPr>
            <a:grpSpLocks/>
          </p:cNvGrpSpPr>
          <p:nvPr/>
        </p:nvGrpSpPr>
        <p:grpSpPr bwMode="auto">
          <a:xfrm>
            <a:off x="6995319" y="1928497"/>
            <a:ext cx="825500" cy="1584325"/>
            <a:chOff x="3833" y="1178"/>
            <a:chExt cx="520" cy="998"/>
          </a:xfrm>
        </p:grpSpPr>
        <p:pic>
          <p:nvPicPr>
            <p:cNvPr id="160" name="Picture 15" descr="Turbo1"/>
            <p:cNvPicPr>
              <a:picLocks noChangeAspect="1" noChangeArrowheads="1"/>
            </p:cNvPicPr>
            <p:nvPr/>
          </p:nvPicPr>
          <p:blipFill>
            <a:blip r:embed="rId4">
              <a:extLst>
                <a:ext uri="{28A0092B-C50C-407E-A947-70E740481C1C}">
                  <a14:useLocalDpi xmlns:a14="http://schemas.microsoft.com/office/drawing/2010/main" val="0"/>
                </a:ext>
              </a:extLst>
            </a:blip>
            <a:srcRect l="32568" r="31192" b="39792"/>
            <a:stretch>
              <a:fillRect/>
            </a:stretch>
          </p:blipFill>
          <p:spPr bwMode="auto">
            <a:xfrm>
              <a:off x="3875" y="1178"/>
              <a:ext cx="474" cy="98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6" descr="Turbo2"/>
            <p:cNvPicPr>
              <a:picLocks noChangeAspect="1" noChangeArrowheads="1"/>
            </p:cNvPicPr>
            <p:nvPr/>
          </p:nvPicPr>
          <p:blipFill>
            <a:blip r:embed="rId3">
              <a:extLst>
                <a:ext uri="{28A0092B-C50C-407E-A947-70E740481C1C}">
                  <a14:useLocalDpi xmlns:a14="http://schemas.microsoft.com/office/drawing/2010/main" val="0"/>
                </a:ext>
              </a:extLst>
            </a:blip>
            <a:srcRect l="22858" t="79358" r="44081"/>
            <a:stretch>
              <a:fillRect/>
            </a:stretch>
          </p:blipFill>
          <p:spPr bwMode="auto">
            <a:xfrm>
              <a:off x="3833" y="1906"/>
              <a:ext cx="162" cy="270"/>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17" descr="Turbo2"/>
            <p:cNvPicPr>
              <a:picLocks noChangeAspect="1" noChangeArrowheads="1"/>
            </p:cNvPicPr>
            <p:nvPr/>
          </p:nvPicPr>
          <p:blipFill>
            <a:blip r:embed="rId3">
              <a:extLst>
                <a:ext uri="{28A0092B-C50C-407E-A947-70E740481C1C}">
                  <a14:useLocalDpi xmlns:a14="http://schemas.microsoft.com/office/drawing/2010/main" val="0"/>
                </a:ext>
              </a:extLst>
            </a:blip>
            <a:srcRect l="22858" t="79358" r="44081"/>
            <a:stretch>
              <a:fillRect/>
            </a:stretch>
          </p:blipFill>
          <p:spPr bwMode="auto">
            <a:xfrm>
              <a:off x="4191" y="1906"/>
              <a:ext cx="162" cy="270"/>
            </a:xfrm>
            <a:prstGeom prst="rect">
              <a:avLst/>
            </a:prstGeom>
            <a:noFill/>
            <a:extLst>
              <a:ext uri="{909E8E84-426E-40DD-AFC4-6F175D3DCCD1}">
                <a14:hiddenFill xmlns:a14="http://schemas.microsoft.com/office/drawing/2010/main">
                  <a:solidFill>
                    <a:srgbClr val="FFFFFF"/>
                  </a:solidFill>
                </a14:hiddenFill>
              </a:ext>
            </a:extLst>
          </p:spPr>
        </p:pic>
      </p:grpSp>
      <p:sp>
        <p:nvSpPr>
          <p:cNvPr id="260" name="TextBox 259"/>
          <p:cNvSpPr txBox="1"/>
          <p:nvPr/>
        </p:nvSpPr>
        <p:spPr>
          <a:xfrm>
            <a:off x="9932972" y="1918236"/>
            <a:ext cx="1451769" cy="830997"/>
          </a:xfrm>
          <a:prstGeom prst="rect">
            <a:avLst/>
          </a:prstGeom>
          <a:solidFill>
            <a:schemeClr val="bg1">
              <a:alpha val="70000"/>
            </a:schemeClr>
          </a:solidFill>
          <a:effectLst>
            <a:softEdge rad="38100"/>
          </a:effectLst>
        </p:spPr>
        <p:txBody>
          <a:bodyPr wrap="square" rtlCol="0">
            <a:spAutoFit/>
          </a:bodyPr>
          <a:lstStyle/>
          <a:p>
            <a:r>
              <a:rPr lang="en-US" sz="2400" dirty="0" smtClean="0">
                <a:solidFill>
                  <a:schemeClr val="accent1">
                    <a:lumMod val="75000"/>
                  </a:schemeClr>
                </a:solidFill>
              </a:rPr>
              <a:t>TREATED</a:t>
            </a:r>
            <a:r>
              <a:rPr lang="en-US" sz="1333" dirty="0" smtClean="0">
                <a:solidFill>
                  <a:schemeClr val="accent1">
                    <a:lumMod val="75000"/>
                  </a:schemeClr>
                </a:solidFill>
              </a:rPr>
              <a:t> </a:t>
            </a:r>
            <a:r>
              <a:rPr lang="en-US" sz="2400" dirty="0" smtClean="0">
                <a:solidFill>
                  <a:schemeClr val="accent1">
                    <a:lumMod val="75000"/>
                  </a:schemeClr>
                </a:solidFill>
              </a:rPr>
              <a:t>WATER</a:t>
            </a:r>
            <a:endParaRPr lang="en-US" sz="2400" dirty="0">
              <a:solidFill>
                <a:schemeClr val="accent1">
                  <a:lumMod val="75000"/>
                </a:schemeClr>
              </a:solidFill>
            </a:endParaRPr>
          </a:p>
        </p:txBody>
      </p:sp>
      <p:sp>
        <p:nvSpPr>
          <p:cNvPr id="261" name="TextBox 260"/>
          <p:cNvSpPr txBox="1"/>
          <p:nvPr/>
        </p:nvSpPr>
        <p:spPr>
          <a:xfrm>
            <a:off x="3240949" y="1352441"/>
            <a:ext cx="1758815" cy="461665"/>
          </a:xfrm>
          <a:prstGeom prst="rect">
            <a:avLst/>
          </a:prstGeom>
          <a:noFill/>
        </p:spPr>
        <p:txBody>
          <a:bodyPr wrap="none" rtlCol="0">
            <a:spAutoFit/>
          </a:bodyPr>
          <a:lstStyle/>
          <a:p>
            <a:r>
              <a:rPr lang="en-US" sz="2400" dirty="0" smtClean="0">
                <a:solidFill>
                  <a:srgbClr val="92D050"/>
                </a:solidFill>
              </a:rPr>
              <a:t>STEP 1: FEED</a:t>
            </a:r>
            <a:endParaRPr lang="en-US" sz="2400" dirty="0"/>
          </a:p>
        </p:txBody>
      </p:sp>
      <p:sp>
        <p:nvSpPr>
          <p:cNvPr id="262" name="TextBox 261"/>
          <p:cNvSpPr txBox="1"/>
          <p:nvPr/>
        </p:nvSpPr>
        <p:spPr>
          <a:xfrm>
            <a:off x="487005" y="2655426"/>
            <a:ext cx="1888744" cy="1569660"/>
          </a:xfrm>
          <a:prstGeom prst="rect">
            <a:avLst/>
          </a:prstGeom>
          <a:noFill/>
        </p:spPr>
        <p:txBody>
          <a:bodyPr wrap="square" rtlCol="0">
            <a:spAutoFit/>
          </a:bodyPr>
          <a:lstStyle/>
          <a:p>
            <a:r>
              <a:rPr lang="en-US" sz="2400" dirty="0" smtClean="0">
                <a:solidFill>
                  <a:srgbClr val="92D050"/>
                </a:solidFill>
              </a:rPr>
              <a:t>AND SO THE NEXT CYCLE STARTS ETC</a:t>
            </a:r>
            <a:r>
              <a:rPr lang="is-IS" sz="2400" dirty="0" smtClean="0">
                <a:solidFill>
                  <a:srgbClr val="92D050"/>
                </a:solidFill>
              </a:rPr>
              <a:t>…</a:t>
            </a:r>
            <a:endParaRPr lang="en-US" sz="2400" dirty="0"/>
          </a:p>
        </p:txBody>
      </p:sp>
      <p:sp>
        <p:nvSpPr>
          <p:cNvPr id="263" name="TextBox 262"/>
          <p:cNvSpPr txBox="1"/>
          <p:nvPr/>
        </p:nvSpPr>
        <p:spPr>
          <a:xfrm>
            <a:off x="10901363" y="4457700"/>
            <a:ext cx="184731" cy="369332"/>
          </a:xfrm>
          <a:prstGeom prst="rect">
            <a:avLst/>
          </a:prstGeom>
          <a:noFill/>
        </p:spPr>
        <p:txBody>
          <a:bodyPr wrap="none" rtlCol="0">
            <a:spAutoFit/>
          </a:bodyPr>
          <a:lstStyle/>
          <a:p>
            <a:endParaRPr lang="en-US" dirty="0"/>
          </a:p>
        </p:txBody>
      </p:sp>
      <p:sp>
        <p:nvSpPr>
          <p:cNvPr id="265" name="Rectangle 264"/>
          <p:cNvSpPr/>
          <p:nvPr/>
        </p:nvSpPr>
        <p:spPr>
          <a:xfrm>
            <a:off x="2468481" y="1"/>
            <a:ext cx="7501020" cy="65939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4" name="Picture 263"/>
          <p:cNvPicPr>
            <a:picLocks noChangeAspect="1"/>
          </p:cNvPicPr>
          <p:nvPr/>
        </p:nvPicPr>
        <p:blipFill>
          <a:blip r:embed="rId5"/>
          <a:stretch>
            <a:fillRect/>
          </a:stretch>
        </p:blipFill>
        <p:spPr>
          <a:xfrm>
            <a:off x="2548827" y="-57546"/>
            <a:ext cx="7360183" cy="6615113"/>
          </a:xfrm>
          <a:prstGeom prst="rect">
            <a:avLst/>
          </a:prstGeom>
        </p:spPr>
      </p:pic>
    </p:spTree>
    <p:extLst>
      <p:ext uri="{BB962C8B-B14F-4D97-AF65-F5344CB8AC3E}">
        <p14:creationId xmlns:p14="http://schemas.microsoft.com/office/powerpoint/2010/main" val="170826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2"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dissolve">
                                      <p:cBhvr>
                                        <p:cTn id="7" dur="1000"/>
                                        <p:tgtEl>
                                          <p:spTgt spid="18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4"/>
                                        </p:tgtEl>
                                        <p:attrNameLst>
                                          <p:attrName>style.visibility</p:attrName>
                                        </p:attrNameLst>
                                      </p:cBhvr>
                                      <p:to>
                                        <p:strVal val="visible"/>
                                      </p:to>
                                    </p:set>
                                    <p:animEffect transition="in" filter="dissolve">
                                      <p:cBhvr>
                                        <p:cTn id="10" dur="2000"/>
                                        <p:tgtEl>
                                          <p:spTgt spid="18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0"/>
                                        </p:tgtEl>
                                        <p:attrNameLst>
                                          <p:attrName>style.visibility</p:attrName>
                                        </p:attrNameLst>
                                      </p:cBhvr>
                                      <p:to>
                                        <p:strVal val="visible"/>
                                      </p:to>
                                    </p:set>
                                    <p:animEffect transition="in" filter="wipe(down)">
                                      <p:cBhvr>
                                        <p:cTn id="13" dur="3000"/>
                                        <p:tgtEl>
                                          <p:spTgt spid="190"/>
                                        </p:tgtEl>
                                      </p:cBhvr>
                                    </p:animEffect>
                                  </p:childTnLst>
                                </p:cTn>
                              </p:par>
                              <p:par>
                                <p:cTn id="14" presetID="9" presetClass="exit" presetSubtype="0" fill="hold" grpId="1" nodeType="withEffect">
                                  <p:stCondLst>
                                    <p:cond delay="0"/>
                                  </p:stCondLst>
                                  <p:childTnLst>
                                    <p:animEffect transition="out" filter="dissolve">
                                      <p:cBhvr>
                                        <p:cTn id="15" dur="5000"/>
                                        <p:tgtEl>
                                          <p:spTgt spid="184"/>
                                        </p:tgtEl>
                                      </p:cBhvr>
                                    </p:animEffect>
                                    <p:set>
                                      <p:cBhvr>
                                        <p:cTn id="16" dur="1" fill="hold">
                                          <p:stCondLst>
                                            <p:cond delay="4999"/>
                                          </p:stCondLst>
                                        </p:cTn>
                                        <p:tgtEl>
                                          <p:spTgt spid="184"/>
                                        </p:tgtEl>
                                        <p:attrNameLst>
                                          <p:attrName>style.visibility</p:attrName>
                                        </p:attrNameLst>
                                      </p:cBhvr>
                                      <p:to>
                                        <p:strVal val="hidden"/>
                                      </p:to>
                                    </p:set>
                                  </p:childTnLst>
                                </p:cTn>
                              </p:par>
                              <p:par>
                                <p:cTn id="17" presetID="9" presetClass="exit" presetSubtype="0" fill="hold" grpId="3" nodeType="withEffect">
                                  <p:stCondLst>
                                    <p:cond delay="0"/>
                                  </p:stCondLst>
                                  <p:childTnLst>
                                    <p:animEffect transition="out" filter="dissolve">
                                      <p:cBhvr>
                                        <p:cTn id="18" dur="5000"/>
                                        <p:tgtEl>
                                          <p:spTgt spid="186"/>
                                        </p:tgtEl>
                                      </p:cBhvr>
                                    </p:animEffect>
                                    <p:set>
                                      <p:cBhvr>
                                        <p:cTn id="19" dur="1" fill="hold">
                                          <p:stCondLst>
                                            <p:cond delay="4999"/>
                                          </p:stCondLst>
                                        </p:cTn>
                                        <p:tgtEl>
                                          <p:spTgt spid="18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2" nodeType="clickEffect">
                                  <p:stCondLst>
                                    <p:cond delay="0"/>
                                  </p:stCondLst>
                                  <p:childTnLst>
                                    <p:set>
                                      <p:cBhvr>
                                        <p:cTn id="23" dur="1" fill="hold">
                                          <p:stCondLst>
                                            <p:cond delay="0"/>
                                          </p:stCondLst>
                                        </p:cTn>
                                        <p:tgtEl>
                                          <p:spTgt spid="261"/>
                                        </p:tgtEl>
                                        <p:attrNameLst>
                                          <p:attrName>style.visibility</p:attrName>
                                        </p:attrNameLst>
                                      </p:cBhvr>
                                      <p:to>
                                        <p:strVal val="visible"/>
                                      </p:to>
                                    </p:set>
                                    <p:animEffect transition="in" filter="dissolve">
                                      <p:cBhvr>
                                        <p:cTn id="24" dur="500"/>
                                        <p:tgtEl>
                                          <p:spTgt spid="26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88"/>
                                        </p:tgtEl>
                                        <p:attrNameLst>
                                          <p:attrName>style.visibility</p:attrName>
                                        </p:attrNameLst>
                                      </p:cBhvr>
                                      <p:to>
                                        <p:strVal val="visible"/>
                                      </p:to>
                                    </p:set>
                                    <p:animEffect transition="in" filter="dissolve">
                                      <p:cBhvr>
                                        <p:cTn id="27" dur="3000"/>
                                        <p:tgtEl>
                                          <p:spTgt spid="18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7"/>
                                        </p:tgtEl>
                                        <p:attrNameLst>
                                          <p:attrName>style.visibility</p:attrName>
                                        </p:attrNameLst>
                                      </p:cBhvr>
                                      <p:to>
                                        <p:strVal val="visible"/>
                                      </p:to>
                                    </p:set>
                                    <p:animEffect transition="in" filter="dissolve">
                                      <p:cBhvr>
                                        <p:cTn id="30" dur="3000"/>
                                        <p:tgtEl>
                                          <p:spTgt spid="18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89"/>
                                        </p:tgtEl>
                                        <p:attrNameLst>
                                          <p:attrName>style.visibility</p:attrName>
                                        </p:attrNameLst>
                                      </p:cBhvr>
                                      <p:to>
                                        <p:strVal val="visible"/>
                                      </p:to>
                                    </p:set>
                                    <p:animEffect transition="in" filter="dissolve">
                                      <p:cBhvr>
                                        <p:cTn id="33" dur="1000"/>
                                        <p:tgtEl>
                                          <p:spTgt spid="189"/>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91"/>
                                        </p:tgtEl>
                                        <p:attrNameLst>
                                          <p:attrName>style.visibility</p:attrName>
                                        </p:attrNameLst>
                                      </p:cBhvr>
                                      <p:to>
                                        <p:strVal val="visible"/>
                                      </p:to>
                                    </p:set>
                                    <p:animEffect transition="in" filter="wipe(down)">
                                      <p:cBhvr>
                                        <p:cTn id="37" dur="3000"/>
                                        <p:tgtEl>
                                          <p:spTgt spid="191"/>
                                        </p:tgtEl>
                                      </p:cBhvr>
                                    </p:animEffect>
                                  </p:childTnLst>
                                </p:cTn>
                              </p:par>
                              <p:par>
                                <p:cTn id="38" presetID="22" presetClass="exit" presetSubtype="1" fill="hold" grpId="1" nodeType="withEffect">
                                  <p:stCondLst>
                                    <p:cond delay="0"/>
                                  </p:stCondLst>
                                  <p:childTnLst>
                                    <p:animEffect transition="out" filter="wipe(up)">
                                      <p:cBhvr>
                                        <p:cTn id="39" dur="3000"/>
                                        <p:tgtEl>
                                          <p:spTgt spid="190"/>
                                        </p:tgtEl>
                                      </p:cBhvr>
                                    </p:animEffect>
                                    <p:set>
                                      <p:cBhvr>
                                        <p:cTn id="40" dur="1" fill="hold">
                                          <p:stCondLst>
                                            <p:cond delay="2999"/>
                                          </p:stCondLst>
                                        </p:cTn>
                                        <p:tgtEl>
                                          <p:spTgt spid="190"/>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3000"/>
                                        <p:tgtEl>
                                          <p:spTgt spid="189"/>
                                        </p:tgtEl>
                                      </p:cBhvr>
                                    </p:animEffect>
                                    <p:set>
                                      <p:cBhvr>
                                        <p:cTn id="43" dur="1" fill="hold">
                                          <p:stCondLst>
                                            <p:cond delay="2999"/>
                                          </p:stCondLst>
                                        </p:cTn>
                                        <p:tgtEl>
                                          <p:spTgt spid="189"/>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1000"/>
                                        <p:tgtEl>
                                          <p:spTgt spid="187"/>
                                        </p:tgtEl>
                                      </p:cBhvr>
                                    </p:animEffect>
                                    <p:set>
                                      <p:cBhvr>
                                        <p:cTn id="46" dur="1" fill="hold">
                                          <p:stCondLst>
                                            <p:cond delay="999"/>
                                          </p:stCondLst>
                                        </p:cTn>
                                        <p:tgtEl>
                                          <p:spTgt spid="187"/>
                                        </p:tgtEl>
                                        <p:attrNameLst>
                                          <p:attrName>style.visibility</p:attrName>
                                        </p:attrNameLst>
                                      </p:cBhvr>
                                      <p:to>
                                        <p:strVal val="hidden"/>
                                      </p:to>
                                    </p:set>
                                  </p:childTnLst>
                                </p:cTn>
                              </p:par>
                              <p:par>
                                <p:cTn id="47" presetID="9" presetClass="exit" presetSubtype="0" fill="hold" grpId="1" nodeType="withEffect">
                                  <p:stCondLst>
                                    <p:cond delay="0"/>
                                  </p:stCondLst>
                                  <p:childTnLst>
                                    <p:animEffect transition="out" filter="dissolve">
                                      <p:cBhvr>
                                        <p:cTn id="48" dur="1000"/>
                                        <p:tgtEl>
                                          <p:spTgt spid="188"/>
                                        </p:tgtEl>
                                      </p:cBhvr>
                                    </p:animEffect>
                                    <p:set>
                                      <p:cBhvr>
                                        <p:cTn id="49" dur="1" fill="hold">
                                          <p:stCondLst>
                                            <p:cond delay="999"/>
                                          </p:stCondLst>
                                        </p:cTn>
                                        <p:tgtEl>
                                          <p:spTgt spid="18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3" nodeType="clickEffect">
                                  <p:stCondLst>
                                    <p:cond delay="0"/>
                                  </p:stCondLst>
                                  <p:childTnLst>
                                    <p:animEffect transition="out" filter="dissolve">
                                      <p:cBhvr>
                                        <p:cTn id="53" dur="1000"/>
                                        <p:tgtEl>
                                          <p:spTgt spid="261"/>
                                        </p:tgtEl>
                                      </p:cBhvr>
                                    </p:animEffect>
                                    <p:set>
                                      <p:cBhvr>
                                        <p:cTn id="54" dur="1" fill="hold">
                                          <p:stCondLst>
                                            <p:cond delay="999"/>
                                          </p:stCondLst>
                                        </p:cTn>
                                        <p:tgtEl>
                                          <p:spTgt spid="26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repeatCount="0" fill="hold" grpId="0" nodeType="clickEffect">
                                  <p:stCondLst>
                                    <p:cond delay="0"/>
                                  </p:stCondLst>
                                  <p:childTnLst>
                                    <p:set>
                                      <p:cBhvr>
                                        <p:cTn id="58" dur="1" fill="hold">
                                          <p:stCondLst>
                                            <p:cond delay="0"/>
                                          </p:stCondLst>
                                        </p:cTn>
                                        <p:tgtEl>
                                          <p:spTgt spid="252"/>
                                        </p:tgtEl>
                                        <p:attrNameLst>
                                          <p:attrName>style.visibility</p:attrName>
                                        </p:attrNameLst>
                                      </p:cBhvr>
                                      <p:to>
                                        <p:strVal val="visible"/>
                                      </p:to>
                                    </p:set>
                                    <p:animEffect transition="in" filter="dissolve">
                                      <p:cBhvr>
                                        <p:cTn id="59" dur="1000"/>
                                        <p:tgtEl>
                                          <p:spTgt spid="252"/>
                                        </p:tgtEl>
                                      </p:cBhvr>
                                    </p:animEffect>
                                  </p:childTnLst>
                                </p:cTn>
                              </p:par>
                              <p:par>
                                <p:cTn id="60" presetID="9" presetClass="entr" presetSubtype="0" repeatCount="4000" fill="hold" nodeType="withEffect">
                                  <p:stCondLst>
                                    <p:cond delay="0"/>
                                  </p:stCondLst>
                                  <p:childTnLst>
                                    <p:set>
                                      <p:cBhvr>
                                        <p:cTn id="61" dur="1" fill="hold">
                                          <p:stCondLst>
                                            <p:cond delay="0"/>
                                          </p:stCondLst>
                                        </p:cTn>
                                        <p:tgtEl>
                                          <p:spTgt spid="192"/>
                                        </p:tgtEl>
                                        <p:attrNameLst>
                                          <p:attrName>style.visibility</p:attrName>
                                        </p:attrNameLst>
                                      </p:cBhvr>
                                      <p:to>
                                        <p:strVal val="visible"/>
                                      </p:to>
                                    </p:set>
                                    <p:animEffect transition="in" filter="dissolve">
                                      <p:cBhvr>
                                        <p:cTn id="62" dur="2000"/>
                                        <p:tgtEl>
                                          <p:spTgt spid="19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nodeType="clickEffect">
                                  <p:stCondLst>
                                    <p:cond delay="0"/>
                                  </p:stCondLst>
                                  <p:childTnLst>
                                    <p:animEffect transition="out" filter="dissolve">
                                      <p:cBhvr>
                                        <p:cTn id="66" dur="1000"/>
                                        <p:tgtEl>
                                          <p:spTgt spid="192"/>
                                        </p:tgtEl>
                                      </p:cBhvr>
                                    </p:animEffect>
                                    <p:set>
                                      <p:cBhvr>
                                        <p:cTn id="67" dur="1" fill="hold">
                                          <p:stCondLst>
                                            <p:cond delay="999"/>
                                          </p:stCondLst>
                                        </p:cTn>
                                        <p:tgtEl>
                                          <p:spTgt spid="192"/>
                                        </p:tgtEl>
                                        <p:attrNameLst>
                                          <p:attrName>style.visibility</p:attrName>
                                        </p:attrNameLst>
                                      </p:cBhvr>
                                      <p:to>
                                        <p:strVal val="hidden"/>
                                      </p:to>
                                    </p:set>
                                  </p:childTnLst>
                                </p:cTn>
                              </p:par>
                              <p:par>
                                <p:cTn id="68" presetID="9" presetClass="exit" presetSubtype="0" fill="hold" grpId="1" nodeType="withEffect">
                                  <p:stCondLst>
                                    <p:cond delay="0"/>
                                  </p:stCondLst>
                                  <p:childTnLst>
                                    <p:animEffect transition="out" filter="dissolve">
                                      <p:cBhvr>
                                        <p:cTn id="69" dur="5000"/>
                                        <p:tgtEl>
                                          <p:spTgt spid="252"/>
                                        </p:tgtEl>
                                      </p:cBhvr>
                                    </p:animEffect>
                                    <p:set>
                                      <p:cBhvr>
                                        <p:cTn id="70" dur="1" fill="hold">
                                          <p:stCondLst>
                                            <p:cond delay="4999"/>
                                          </p:stCondLst>
                                        </p:cTn>
                                        <p:tgtEl>
                                          <p:spTgt spid="25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9" presetClass="entr" presetSubtype="0" repeatCount="0" fill="hold" grpId="0" nodeType="clickEffect">
                                  <p:stCondLst>
                                    <p:cond delay="0"/>
                                  </p:stCondLst>
                                  <p:childTnLst>
                                    <p:set>
                                      <p:cBhvr>
                                        <p:cTn id="74" dur="1" fill="hold">
                                          <p:stCondLst>
                                            <p:cond delay="0"/>
                                          </p:stCondLst>
                                        </p:cTn>
                                        <p:tgtEl>
                                          <p:spTgt spid="256"/>
                                        </p:tgtEl>
                                        <p:attrNameLst>
                                          <p:attrName>style.visibility</p:attrName>
                                        </p:attrNameLst>
                                      </p:cBhvr>
                                      <p:to>
                                        <p:strVal val="visible"/>
                                      </p:to>
                                    </p:set>
                                    <p:animEffect transition="in" filter="dissolve">
                                      <p:cBhvr>
                                        <p:cTn id="75" dur="1000"/>
                                        <p:tgtEl>
                                          <p:spTgt spid="256"/>
                                        </p:tgtEl>
                                      </p:cBhvr>
                                    </p:animEffect>
                                  </p:childTnLst>
                                </p:cTn>
                              </p:par>
                            </p:childTnLst>
                          </p:cTn>
                        </p:par>
                        <p:par>
                          <p:cTn id="76" fill="hold">
                            <p:stCondLst>
                              <p:cond delay="1000"/>
                            </p:stCondLst>
                            <p:childTnLst>
                              <p:par>
                                <p:cTn id="77" presetID="22" presetClass="entr" presetSubtype="1" fill="hold" grpId="0" nodeType="afterEffect">
                                  <p:stCondLst>
                                    <p:cond delay="0"/>
                                  </p:stCondLst>
                                  <p:childTnLst>
                                    <p:set>
                                      <p:cBhvr>
                                        <p:cTn id="78" dur="1" fill="hold">
                                          <p:stCondLst>
                                            <p:cond delay="0"/>
                                          </p:stCondLst>
                                        </p:cTn>
                                        <p:tgtEl>
                                          <p:spTgt spid="253"/>
                                        </p:tgtEl>
                                        <p:attrNameLst>
                                          <p:attrName>style.visibility</p:attrName>
                                        </p:attrNameLst>
                                      </p:cBhvr>
                                      <p:to>
                                        <p:strVal val="visible"/>
                                      </p:to>
                                    </p:set>
                                    <p:animEffect transition="in" filter="wipe(up)">
                                      <p:cBhvr>
                                        <p:cTn id="79" dur="5000"/>
                                        <p:tgtEl>
                                          <p:spTgt spid="253"/>
                                        </p:tgtEl>
                                      </p:cBhvr>
                                    </p:animEffect>
                                  </p:childTnLst>
                                </p:cTn>
                              </p:par>
                              <p:par>
                                <p:cTn id="80" presetID="9" presetClass="exit" presetSubtype="0" fill="hold" grpId="1" nodeType="withEffect">
                                  <p:stCondLst>
                                    <p:cond delay="0"/>
                                  </p:stCondLst>
                                  <p:childTnLst>
                                    <p:animEffect transition="out" filter="dissolve">
                                      <p:cBhvr>
                                        <p:cTn id="81" dur="5000"/>
                                        <p:tgtEl>
                                          <p:spTgt spid="256"/>
                                        </p:tgtEl>
                                      </p:cBhvr>
                                    </p:animEffect>
                                    <p:set>
                                      <p:cBhvr>
                                        <p:cTn id="82" dur="1" fill="hold">
                                          <p:stCondLst>
                                            <p:cond delay="4999"/>
                                          </p:stCondLst>
                                        </p:cTn>
                                        <p:tgtEl>
                                          <p:spTgt spid="25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9" presetClass="entr" presetSubtype="0" repeatCount="0" fill="hold" grpId="0" nodeType="clickEffect">
                                  <p:stCondLst>
                                    <p:cond delay="0"/>
                                  </p:stCondLst>
                                  <p:childTnLst>
                                    <p:set>
                                      <p:cBhvr>
                                        <p:cTn id="86" dur="1" fill="hold">
                                          <p:stCondLst>
                                            <p:cond delay="0"/>
                                          </p:stCondLst>
                                        </p:cTn>
                                        <p:tgtEl>
                                          <p:spTgt spid="257"/>
                                        </p:tgtEl>
                                        <p:attrNameLst>
                                          <p:attrName>style.visibility</p:attrName>
                                        </p:attrNameLst>
                                      </p:cBhvr>
                                      <p:to>
                                        <p:strVal val="visible"/>
                                      </p:to>
                                    </p:set>
                                    <p:animEffect transition="in" filter="dissolve">
                                      <p:cBhvr>
                                        <p:cTn id="87" dur="1000"/>
                                        <p:tgtEl>
                                          <p:spTgt spid="257"/>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259"/>
                                        </p:tgtEl>
                                        <p:attrNameLst>
                                          <p:attrName>style.visibility</p:attrName>
                                        </p:attrNameLst>
                                      </p:cBhvr>
                                      <p:to>
                                        <p:strVal val="visible"/>
                                      </p:to>
                                    </p:set>
                                    <p:animEffect transition="in" filter="dissolve">
                                      <p:cBhvr>
                                        <p:cTn id="90" dur="500"/>
                                        <p:tgtEl>
                                          <p:spTgt spid="259"/>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258"/>
                                        </p:tgtEl>
                                        <p:attrNameLst>
                                          <p:attrName>style.visibility</p:attrName>
                                        </p:attrNameLst>
                                      </p:cBhvr>
                                      <p:to>
                                        <p:strVal val="visible"/>
                                      </p:to>
                                    </p:set>
                                    <p:animEffect transition="in" filter="dissolve">
                                      <p:cBhvr>
                                        <p:cTn id="93" dur="1000"/>
                                        <p:tgtEl>
                                          <p:spTgt spid="258"/>
                                        </p:tgtEl>
                                      </p:cBhvr>
                                    </p:animEffect>
                                  </p:childTnLst>
                                </p:cTn>
                              </p:par>
                              <p:par>
                                <p:cTn id="94" presetID="9" presetClass="entr" presetSubtype="0" fill="hold" grpId="1" nodeType="withEffect">
                                  <p:stCondLst>
                                    <p:cond delay="0"/>
                                  </p:stCondLst>
                                  <p:childTnLst>
                                    <p:set>
                                      <p:cBhvr>
                                        <p:cTn id="95" dur="1" fill="hold">
                                          <p:stCondLst>
                                            <p:cond delay="0"/>
                                          </p:stCondLst>
                                        </p:cTn>
                                        <p:tgtEl>
                                          <p:spTgt spid="254"/>
                                        </p:tgtEl>
                                        <p:attrNameLst>
                                          <p:attrName>style.visibility</p:attrName>
                                        </p:attrNameLst>
                                      </p:cBhvr>
                                      <p:to>
                                        <p:strVal val="visible"/>
                                      </p:to>
                                    </p:set>
                                    <p:animEffect transition="in" filter="dissolve">
                                      <p:cBhvr>
                                        <p:cTn id="96" dur="500"/>
                                        <p:tgtEl>
                                          <p:spTgt spid="254"/>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255"/>
                                        </p:tgtEl>
                                        <p:attrNameLst>
                                          <p:attrName>style.visibility</p:attrName>
                                        </p:attrNameLst>
                                      </p:cBhvr>
                                      <p:to>
                                        <p:strVal val="visible"/>
                                      </p:to>
                                    </p:set>
                                    <p:animEffect transition="in" filter="dissolve">
                                      <p:cBhvr>
                                        <p:cTn id="99" dur="1000"/>
                                        <p:tgtEl>
                                          <p:spTgt spid="255"/>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260"/>
                                        </p:tgtEl>
                                        <p:attrNameLst>
                                          <p:attrName>style.visibility</p:attrName>
                                        </p:attrNameLst>
                                      </p:cBhvr>
                                      <p:to>
                                        <p:strVal val="visible"/>
                                      </p:to>
                                    </p:set>
                                    <p:animEffect transition="in" filter="dissolve">
                                      <p:cBhvr>
                                        <p:cTn id="102" dur="1000"/>
                                        <p:tgtEl>
                                          <p:spTgt spid="260"/>
                                        </p:tgtEl>
                                      </p:cBhvr>
                                    </p:animEffect>
                                  </p:childTnLst>
                                </p:cTn>
                              </p:par>
                              <p:par>
                                <p:cTn id="103" presetID="1" presetClass="exit" presetSubtype="0" fill="hold" grpId="1" nodeType="withEffect">
                                  <p:stCondLst>
                                    <p:cond delay="0"/>
                                  </p:stCondLst>
                                  <p:childTnLst>
                                    <p:set>
                                      <p:cBhvr>
                                        <p:cTn id="104" dur="1" fill="hold">
                                          <p:stCondLst>
                                            <p:cond delay="0"/>
                                          </p:stCondLst>
                                        </p:cTn>
                                        <p:tgtEl>
                                          <p:spTgt spid="191"/>
                                        </p:tgtEl>
                                        <p:attrNameLst>
                                          <p:attrName>style.visibility</p:attrName>
                                        </p:attrNameLst>
                                      </p:cBhvr>
                                      <p:to>
                                        <p:strVal val="hidden"/>
                                      </p:to>
                                    </p:set>
                                  </p:childTnLst>
                                </p:cTn>
                              </p:par>
                              <p:par>
                                <p:cTn id="105" presetID="22" presetClass="exit" presetSubtype="1" fill="hold" grpId="1" nodeType="withEffect">
                                  <p:stCondLst>
                                    <p:cond delay="0"/>
                                  </p:stCondLst>
                                  <p:childTnLst>
                                    <p:animEffect transition="out" filter="wipe(up)">
                                      <p:cBhvr>
                                        <p:cTn id="106" dur="5000"/>
                                        <p:tgtEl>
                                          <p:spTgt spid="253"/>
                                        </p:tgtEl>
                                      </p:cBhvr>
                                    </p:animEffect>
                                    <p:set>
                                      <p:cBhvr>
                                        <p:cTn id="107" dur="1" fill="hold">
                                          <p:stCondLst>
                                            <p:cond delay="4999"/>
                                          </p:stCondLst>
                                        </p:cTn>
                                        <p:tgtEl>
                                          <p:spTgt spid="25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0" nodeType="clickEffect">
                                  <p:stCondLst>
                                    <p:cond delay="0"/>
                                  </p:stCondLst>
                                  <p:childTnLst>
                                    <p:animEffect transition="out" filter="dissolve">
                                      <p:cBhvr>
                                        <p:cTn id="111" dur="1000"/>
                                        <p:tgtEl>
                                          <p:spTgt spid="254"/>
                                        </p:tgtEl>
                                      </p:cBhvr>
                                    </p:animEffect>
                                    <p:set>
                                      <p:cBhvr>
                                        <p:cTn id="112" dur="1" fill="hold">
                                          <p:stCondLst>
                                            <p:cond delay="999"/>
                                          </p:stCondLst>
                                        </p:cTn>
                                        <p:tgtEl>
                                          <p:spTgt spid="254"/>
                                        </p:tgtEl>
                                        <p:attrNameLst>
                                          <p:attrName>style.visibility</p:attrName>
                                        </p:attrNameLst>
                                      </p:cBhvr>
                                      <p:to>
                                        <p:strVal val="hidden"/>
                                      </p:to>
                                    </p:set>
                                  </p:childTnLst>
                                </p:cTn>
                              </p:par>
                              <p:par>
                                <p:cTn id="113" presetID="9" presetClass="exit" presetSubtype="0" fill="hold" grpId="1" nodeType="withEffect">
                                  <p:stCondLst>
                                    <p:cond delay="0"/>
                                  </p:stCondLst>
                                  <p:childTnLst>
                                    <p:animEffect transition="out" filter="dissolve">
                                      <p:cBhvr>
                                        <p:cTn id="114" dur="1000"/>
                                        <p:tgtEl>
                                          <p:spTgt spid="255"/>
                                        </p:tgtEl>
                                      </p:cBhvr>
                                    </p:animEffect>
                                    <p:set>
                                      <p:cBhvr>
                                        <p:cTn id="115" dur="1" fill="hold">
                                          <p:stCondLst>
                                            <p:cond delay="999"/>
                                          </p:stCondLst>
                                        </p:cTn>
                                        <p:tgtEl>
                                          <p:spTgt spid="255"/>
                                        </p:tgtEl>
                                        <p:attrNameLst>
                                          <p:attrName>style.visibility</p:attrName>
                                        </p:attrNameLst>
                                      </p:cBhvr>
                                      <p:to>
                                        <p:strVal val="hidden"/>
                                      </p:to>
                                    </p:set>
                                  </p:childTnLst>
                                </p:cTn>
                              </p:par>
                              <p:par>
                                <p:cTn id="116" presetID="9" presetClass="exit" presetSubtype="0" fill="hold" grpId="1" nodeType="withEffect">
                                  <p:stCondLst>
                                    <p:cond delay="0"/>
                                  </p:stCondLst>
                                  <p:childTnLst>
                                    <p:animEffect transition="out" filter="dissolve">
                                      <p:cBhvr>
                                        <p:cTn id="117" dur="2000"/>
                                        <p:tgtEl>
                                          <p:spTgt spid="258"/>
                                        </p:tgtEl>
                                      </p:cBhvr>
                                    </p:animEffect>
                                    <p:set>
                                      <p:cBhvr>
                                        <p:cTn id="118" dur="1" fill="hold">
                                          <p:stCondLst>
                                            <p:cond delay="1999"/>
                                          </p:stCondLst>
                                        </p:cTn>
                                        <p:tgtEl>
                                          <p:spTgt spid="258"/>
                                        </p:tgtEl>
                                        <p:attrNameLst>
                                          <p:attrName>style.visibility</p:attrName>
                                        </p:attrNameLst>
                                      </p:cBhvr>
                                      <p:to>
                                        <p:strVal val="hidden"/>
                                      </p:to>
                                    </p:set>
                                  </p:childTnLst>
                                </p:cTn>
                              </p:par>
                              <p:par>
                                <p:cTn id="119" presetID="9" presetClass="exit" presetSubtype="0" fill="hold" grpId="1" nodeType="withEffect">
                                  <p:stCondLst>
                                    <p:cond delay="0"/>
                                  </p:stCondLst>
                                  <p:childTnLst>
                                    <p:animEffect transition="out" filter="dissolve">
                                      <p:cBhvr>
                                        <p:cTn id="120" dur="5000"/>
                                        <p:tgtEl>
                                          <p:spTgt spid="257"/>
                                        </p:tgtEl>
                                      </p:cBhvr>
                                    </p:animEffect>
                                    <p:set>
                                      <p:cBhvr>
                                        <p:cTn id="121" dur="1" fill="hold">
                                          <p:stCondLst>
                                            <p:cond delay="4999"/>
                                          </p:stCondLst>
                                        </p:cTn>
                                        <p:tgtEl>
                                          <p:spTgt spid="257"/>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262"/>
                                        </p:tgtEl>
                                        <p:attrNameLst>
                                          <p:attrName>style.visibility</p:attrName>
                                        </p:attrNameLst>
                                      </p:cBhvr>
                                      <p:to>
                                        <p:strVal val="visible"/>
                                      </p:to>
                                    </p:set>
                                    <p:animEffect transition="in" filter="dissolve">
                                      <p:cBhvr>
                                        <p:cTn id="126" dur="1000"/>
                                        <p:tgtEl>
                                          <p:spTgt spid="262"/>
                                        </p:tgtEl>
                                      </p:cBhvr>
                                    </p:animEffect>
                                  </p:childTnLst>
                                </p:cTn>
                              </p:par>
                              <p:par>
                                <p:cTn id="127" presetID="9" presetClass="entr" presetSubtype="0" fill="hold" grpId="4" nodeType="withEffect">
                                  <p:stCondLst>
                                    <p:cond delay="0"/>
                                  </p:stCondLst>
                                  <p:childTnLst>
                                    <p:set>
                                      <p:cBhvr>
                                        <p:cTn id="128" dur="1" fill="hold">
                                          <p:stCondLst>
                                            <p:cond delay="0"/>
                                          </p:stCondLst>
                                        </p:cTn>
                                        <p:tgtEl>
                                          <p:spTgt spid="186"/>
                                        </p:tgtEl>
                                        <p:attrNameLst>
                                          <p:attrName>style.visibility</p:attrName>
                                        </p:attrNameLst>
                                      </p:cBhvr>
                                      <p:to>
                                        <p:strVal val="visible"/>
                                      </p:to>
                                    </p:set>
                                    <p:animEffect transition="in" filter="dissolve">
                                      <p:cBhvr>
                                        <p:cTn id="129" dur="1000"/>
                                        <p:tgtEl>
                                          <p:spTgt spid="186"/>
                                        </p:tgtEl>
                                      </p:cBhvr>
                                    </p:animEffect>
                                  </p:childTnLst>
                                </p:cTn>
                              </p:par>
                              <p:par>
                                <p:cTn id="130" presetID="9" presetClass="entr" presetSubtype="0" fill="hold" grpId="2" nodeType="withEffect">
                                  <p:stCondLst>
                                    <p:cond delay="0"/>
                                  </p:stCondLst>
                                  <p:childTnLst>
                                    <p:set>
                                      <p:cBhvr>
                                        <p:cTn id="131" dur="1" fill="hold">
                                          <p:stCondLst>
                                            <p:cond delay="0"/>
                                          </p:stCondLst>
                                        </p:cTn>
                                        <p:tgtEl>
                                          <p:spTgt spid="184"/>
                                        </p:tgtEl>
                                        <p:attrNameLst>
                                          <p:attrName>style.visibility</p:attrName>
                                        </p:attrNameLst>
                                      </p:cBhvr>
                                      <p:to>
                                        <p:strVal val="visible"/>
                                      </p:to>
                                    </p:set>
                                    <p:animEffect transition="in" filter="dissolve">
                                      <p:cBhvr>
                                        <p:cTn id="132" dur="1000"/>
                                        <p:tgtEl>
                                          <p:spTgt spid="184"/>
                                        </p:tgtEl>
                                      </p:cBhvr>
                                    </p:animEffect>
                                  </p:childTnLst>
                                </p:cTn>
                              </p:par>
                              <p:par>
                                <p:cTn id="133" presetID="22" presetClass="entr" presetSubtype="4" fill="hold" grpId="2" nodeType="withEffect">
                                  <p:stCondLst>
                                    <p:cond delay="0"/>
                                  </p:stCondLst>
                                  <p:childTnLst>
                                    <p:set>
                                      <p:cBhvr>
                                        <p:cTn id="134" dur="1" fill="hold">
                                          <p:stCondLst>
                                            <p:cond delay="0"/>
                                          </p:stCondLst>
                                        </p:cTn>
                                        <p:tgtEl>
                                          <p:spTgt spid="190"/>
                                        </p:tgtEl>
                                        <p:attrNameLst>
                                          <p:attrName>style.visibility</p:attrName>
                                        </p:attrNameLst>
                                      </p:cBhvr>
                                      <p:to>
                                        <p:strVal val="visible"/>
                                      </p:to>
                                    </p:set>
                                    <p:animEffect transition="in" filter="wipe(down)">
                                      <p:cBhvr>
                                        <p:cTn id="135" dur="3000"/>
                                        <p:tgtEl>
                                          <p:spTgt spid="190"/>
                                        </p:tgtEl>
                                      </p:cBhvr>
                                    </p:animEffect>
                                  </p:childTnLst>
                                </p:cTn>
                              </p:par>
                            </p:childTnLst>
                          </p:cTn>
                        </p:par>
                      </p:childTnLst>
                    </p:cTn>
                  </p:par>
                  <p:par>
                    <p:cTn id="136" fill="hold">
                      <p:stCondLst>
                        <p:cond delay="indefinite"/>
                      </p:stCondLst>
                      <p:childTnLst>
                        <p:par>
                          <p:cTn id="137" fill="hold">
                            <p:stCondLst>
                              <p:cond delay="0"/>
                            </p:stCondLst>
                            <p:childTnLst>
                              <p:par>
                                <p:cTn id="138" presetID="9" presetClass="entr" presetSubtype="0" fill="hold" grpId="0" nodeType="clickEffect">
                                  <p:stCondLst>
                                    <p:cond delay="0"/>
                                  </p:stCondLst>
                                  <p:childTnLst>
                                    <p:set>
                                      <p:cBhvr>
                                        <p:cTn id="139" dur="1" fill="hold">
                                          <p:stCondLst>
                                            <p:cond delay="0"/>
                                          </p:stCondLst>
                                        </p:cTn>
                                        <p:tgtEl>
                                          <p:spTgt spid="261"/>
                                        </p:tgtEl>
                                        <p:attrNameLst>
                                          <p:attrName>style.visibility</p:attrName>
                                        </p:attrNameLst>
                                      </p:cBhvr>
                                      <p:to>
                                        <p:strVal val="visible"/>
                                      </p:to>
                                    </p:set>
                                    <p:animEffect transition="in" filter="dissolve">
                                      <p:cBhvr>
                                        <p:cTn id="140" dur="1000"/>
                                        <p:tgtEl>
                                          <p:spTgt spid="261"/>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265"/>
                                        </p:tgtEl>
                                        <p:attrNameLst>
                                          <p:attrName>style.visibility</p:attrName>
                                        </p:attrNameLst>
                                      </p:cBhvr>
                                      <p:to>
                                        <p:strVal val="visible"/>
                                      </p:to>
                                    </p:set>
                                    <p:animEffect transition="in" filter="dissolve">
                                      <p:cBhvr>
                                        <p:cTn id="145" dur="500"/>
                                        <p:tgtEl>
                                          <p:spTgt spid="265"/>
                                        </p:tgtEl>
                                      </p:cBhvr>
                                    </p:animEffect>
                                  </p:childTnLst>
                                </p:cTn>
                              </p:par>
                              <p:par>
                                <p:cTn id="146" presetID="35" presetClass="entr" presetSubtype="0" fill="hold" nodeType="withEffect">
                                  <p:stCondLst>
                                    <p:cond delay="0"/>
                                  </p:stCondLst>
                                  <p:childTnLst>
                                    <p:set>
                                      <p:cBhvr>
                                        <p:cTn id="147" dur="1" fill="hold">
                                          <p:stCondLst>
                                            <p:cond delay="0"/>
                                          </p:stCondLst>
                                        </p:cTn>
                                        <p:tgtEl>
                                          <p:spTgt spid="264"/>
                                        </p:tgtEl>
                                        <p:attrNameLst>
                                          <p:attrName>style.visibility</p:attrName>
                                        </p:attrNameLst>
                                      </p:cBhvr>
                                      <p:to>
                                        <p:strVal val="visible"/>
                                      </p:to>
                                    </p:set>
                                    <p:animEffect transition="in" filter="fade">
                                      <p:cBhvr>
                                        <p:cTn id="148" dur="2000"/>
                                        <p:tgtEl>
                                          <p:spTgt spid="264"/>
                                        </p:tgtEl>
                                      </p:cBhvr>
                                    </p:animEffect>
                                    <p:anim calcmode="lin" valueType="num">
                                      <p:cBhvr>
                                        <p:cTn id="149" dur="2000" fill="hold"/>
                                        <p:tgtEl>
                                          <p:spTgt spid="264"/>
                                        </p:tgtEl>
                                        <p:attrNameLst>
                                          <p:attrName>style.rotation</p:attrName>
                                        </p:attrNameLst>
                                      </p:cBhvr>
                                      <p:tavLst>
                                        <p:tav tm="0">
                                          <p:val>
                                            <p:fltVal val="720"/>
                                          </p:val>
                                        </p:tav>
                                        <p:tav tm="100000">
                                          <p:val>
                                            <p:fltVal val="0"/>
                                          </p:val>
                                        </p:tav>
                                      </p:tavLst>
                                    </p:anim>
                                    <p:anim calcmode="lin" valueType="num">
                                      <p:cBhvr>
                                        <p:cTn id="150" dur="2000" fill="hold"/>
                                        <p:tgtEl>
                                          <p:spTgt spid="264"/>
                                        </p:tgtEl>
                                        <p:attrNameLst>
                                          <p:attrName>ppt_h</p:attrName>
                                        </p:attrNameLst>
                                      </p:cBhvr>
                                      <p:tavLst>
                                        <p:tav tm="0">
                                          <p:val>
                                            <p:fltVal val="0"/>
                                          </p:val>
                                        </p:tav>
                                        <p:tav tm="100000">
                                          <p:val>
                                            <p:strVal val="#ppt_h"/>
                                          </p:val>
                                        </p:tav>
                                      </p:tavLst>
                                    </p:anim>
                                    <p:anim calcmode="lin" valueType="num">
                                      <p:cBhvr>
                                        <p:cTn id="151" dur="2000" fill="hold"/>
                                        <p:tgtEl>
                                          <p:spTgt spid="26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84" grpId="1" animBg="1"/>
      <p:bldP spid="184" grpId="2" animBg="1"/>
      <p:bldP spid="186" grpId="2" animBg="1"/>
      <p:bldP spid="186" grpId="3" animBg="1"/>
      <p:bldP spid="186" grpId="4" animBg="1"/>
      <p:bldP spid="187" grpId="0" animBg="1"/>
      <p:bldP spid="187" grpId="1" animBg="1"/>
      <p:bldP spid="188" grpId="0" animBg="1"/>
      <p:bldP spid="188" grpId="1" animBg="1"/>
      <p:bldP spid="189" grpId="0" animBg="1"/>
      <p:bldP spid="189" grpId="1" animBg="1"/>
      <p:bldP spid="190" grpId="0" animBg="1"/>
      <p:bldP spid="190" grpId="1" animBg="1" autoUpdateAnimBg="0"/>
      <p:bldP spid="190" grpId="2" animBg="1"/>
      <p:bldP spid="191" grpId="0" animBg="1"/>
      <p:bldP spid="191" grpId="1" animBg="1"/>
      <p:bldP spid="252" grpId="0"/>
      <p:bldP spid="252" grpId="1"/>
      <p:bldP spid="253" grpId="0" animBg="1"/>
      <p:bldP spid="253" grpId="1" animBg="1"/>
      <p:bldP spid="254" grpId="0" animBg="1"/>
      <p:bldP spid="254" grpId="1" animBg="1"/>
      <p:bldP spid="255" grpId="0" animBg="1"/>
      <p:bldP spid="255" grpId="1" animBg="1"/>
      <p:bldP spid="256" grpId="0"/>
      <p:bldP spid="256" grpId="1"/>
      <p:bldP spid="257" grpId="0"/>
      <p:bldP spid="257" grpId="1"/>
      <p:bldP spid="258" grpId="0" animBg="1"/>
      <p:bldP spid="258" grpId="1" animBg="1"/>
      <p:bldP spid="259" grpId="0" animBg="1"/>
      <p:bldP spid="260" grpId="0" animBg="1"/>
      <p:bldP spid="261" grpId="0"/>
      <p:bldP spid="261" grpId="2"/>
      <p:bldP spid="261" grpId="3"/>
      <p:bldP spid="262" grpId="0"/>
      <p:bldP spid="265"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2632</TotalTime>
  <Words>1202</Words>
  <Application>Microsoft Office PowerPoint</Application>
  <PresentationFormat>Widescreen</PresentationFormat>
  <Paragraphs>165</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Tw Cen MT</vt:lpstr>
      <vt:lpstr>Droplet</vt:lpstr>
      <vt:lpstr>PowerPoint Presentation</vt:lpstr>
      <vt:lpstr>wastewater treatment options to suite any requirement</vt:lpstr>
      <vt:lpstr>Enpure collection</vt:lpstr>
      <vt:lpstr>EnpurE process flow</vt:lpstr>
      <vt:lpstr>EnpurE process flow</vt:lpstr>
      <vt:lpstr>wastewater treatment to suite YOUR BUDGET</vt:lpstr>
      <vt:lpstr>VERSATILITY &amp; economy</vt:lpstr>
      <vt:lpstr>SBR MAX process flow</vt:lpstr>
      <vt:lpstr>SBR process CYCLE</vt:lpstr>
      <vt:lpstr>Comparisons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Bioliff wastewater treatment</dc:title>
  <dc:creator>Microsoft Office User</dc:creator>
  <cp:lastModifiedBy>Bernard Njenga</cp:lastModifiedBy>
  <cp:revision>67</cp:revision>
  <dcterms:created xsi:type="dcterms:W3CDTF">2016-11-30T06:32:23Z</dcterms:created>
  <dcterms:modified xsi:type="dcterms:W3CDTF">2017-08-19T02:19:34Z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1352983</vt:lpwstr>
  </property>
  <property fmtid="{D5CDD505-2E9C-101B-9397-08002B2CF9AE}" pid="3" name="NXPowerLiteSettings">
    <vt:lpwstr>C4000400038000</vt:lpwstr>
  </property>
  <property fmtid="{D5CDD505-2E9C-101B-9397-08002B2CF9AE}" pid="4" name="NXPowerLiteVersion">
    <vt:lpwstr>D7.1.10</vt:lpwstr>
  </property>
</Properties>
</file>